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handoutMasterIdLst>
    <p:handoutMasterId r:id="rId18"/>
  </p:handoutMasterIdLst>
  <p:sldIdLst>
    <p:sldId id="258" r:id="rId2"/>
    <p:sldId id="259" r:id="rId3"/>
    <p:sldId id="290" r:id="rId4"/>
    <p:sldId id="289" r:id="rId5"/>
    <p:sldId id="300" r:id="rId6"/>
    <p:sldId id="293" r:id="rId7"/>
    <p:sldId id="298" r:id="rId8"/>
    <p:sldId id="297" r:id="rId9"/>
    <p:sldId id="294" r:id="rId10"/>
    <p:sldId id="295" r:id="rId11"/>
    <p:sldId id="288" r:id="rId12"/>
    <p:sldId id="296" r:id="rId13"/>
    <p:sldId id="301" r:id="rId14"/>
    <p:sldId id="281" r:id="rId15"/>
    <p:sldId id="286" r:id="rId16"/>
  </p:sldIdLst>
  <p:sldSz cx="12192000" cy="6858000"/>
  <p:notesSz cx="6805613" cy="9944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EB22608-9DD8-4932-A8F7-A6A2606FB16C}">
          <p14:sldIdLst>
            <p14:sldId id="258"/>
            <p14:sldId id="259"/>
            <p14:sldId id="290"/>
            <p14:sldId id="289"/>
            <p14:sldId id="300"/>
            <p14:sldId id="293"/>
            <p14:sldId id="298"/>
            <p14:sldId id="297"/>
            <p14:sldId id="294"/>
            <p14:sldId id="295"/>
            <p14:sldId id="288"/>
            <p14:sldId id="296"/>
            <p14:sldId id="301"/>
            <p14:sldId id="281"/>
            <p14:sldId id="286"/>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Haldi" initials="NH" lastIdx="1" clrIdx="0">
    <p:extLst>
      <p:ext uri="{19B8F6BF-5375-455C-9EA6-DF929625EA0E}">
        <p15:presenceInfo xmlns:p15="http://schemas.microsoft.com/office/powerpoint/2012/main" userId="S-1-5-21-3133986340-2017892390-1422485357-1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8" autoAdjust="0"/>
    <p:restoredTop sz="86635" autoAdjust="0"/>
  </p:normalViewPr>
  <p:slideViewPr>
    <p:cSldViewPr snapToGrid="0" showGuides="1">
      <p:cViewPr varScale="1">
        <p:scale>
          <a:sx n="99" d="100"/>
          <a:sy n="99" d="100"/>
        </p:scale>
        <p:origin x="468" y="78"/>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4008"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b="1" dirty="0"/>
              <a:t>Bsp. Preisentwicklung </a:t>
            </a:r>
            <a:r>
              <a:rPr lang="de-DE" b="1" dirty="0" err="1"/>
              <a:t>Ch</a:t>
            </a:r>
            <a:r>
              <a:rPr lang="de-DE" b="1" dirty="0"/>
              <a:t>. </a:t>
            </a:r>
            <a:r>
              <a:rPr lang="de-DE" b="1" dirty="0" err="1"/>
              <a:t>Lafite</a:t>
            </a:r>
            <a:endParaRPr lang="de-DE" b="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Tabelle1!$B$1</c:f>
              <c:strCache>
                <c:ptCount val="1"/>
                <c:pt idx="0">
                  <c:v>1983 Jahrgang</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Tabelle1!$B$2:$B$10</c:f>
              <c:numCache>
                <c:formatCode>General</c:formatCode>
                <c:ptCount val="9"/>
                <c:pt idx="0">
                  <c:v>400</c:v>
                </c:pt>
                <c:pt idx="1">
                  <c:v>500</c:v>
                </c:pt>
                <c:pt idx="2">
                  <c:v>490</c:v>
                </c:pt>
                <c:pt idx="3">
                  <c:v>850</c:v>
                </c:pt>
                <c:pt idx="4">
                  <c:v>1400</c:v>
                </c:pt>
                <c:pt idx="5">
                  <c:v>1100</c:v>
                </c:pt>
                <c:pt idx="6">
                  <c:v>900</c:v>
                </c:pt>
                <c:pt idx="7">
                  <c:v>910</c:v>
                </c:pt>
                <c:pt idx="8">
                  <c:v>800</c:v>
                </c:pt>
              </c:numCache>
            </c:numRef>
          </c:val>
          <c:smooth val="0"/>
          <c:extLst>
            <c:ext xmlns:c16="http://schemas.microsoft.com/office/drawing/2014/chart" uri="{C3380CC4-5D6E-409C-BE32-E72D297353CC}">
              <c16:uniqueId val="{00000000-708C-4577-869C-43E7B86FF824}"/>
            </c:ext>
          </c:extLst>
        </c:ser>
        <c:ser>
          <c:idx val="1"/>
          <c:order val="1"/>
          <c:tx>
            <c:strRef>
              <c:f>Tabelle1!$C$1</c:f>
              <c:strCache>
                <c:ptCount val="1"/>
                <c:pt idx="0">
                  <c:v>1982 Jahrgang</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Tabelle1!$A$2:$A$10</c:f>
              <c:numCache>
                <c:formatCode>General</c:formatCode>
                <c:ptCount val="9"/>
                <c:pt idx="0">
                  <c:v>2007</c:v>
                </c:pt>
                <c:pt idx="1">
                  <c:v>2008</c:v>
                </c:pt>
                <c:pt idx="2">
                  <c:v>2009</c:v>
                </c:pt>
                <c:pt idx="3">
                  <c:v>2010</c:v>
                </c:pt>
                <c:pt idx="4">
                  <c:v>2011</c:v>
                </c:pt>
                <c:pt idx="5">
                  <c:v>2012</c:v>
                </c:pt>
                <c:pt idx="6">
                  <c:v>2013</c:v>
                </c:pt>
                <c:pt idx="7">
                  <c:v>2014</c:v>
                </c:pt>
                <c:pt idx="8">
                  <c:v>2015</c:v>
                </c:pt>
              </c:numCache>
            </c:numRef>
          </c:cat>
          <c:val>
            <c:numRef>
              <c:f>Tabelle1!$C$2:$C$10</c:f>
              <c:numCache>
                <c:formatCode>General</c:formatCode>
                <c:ptCount val="9"/>
                <c:pt idx="0">
                  <c:v>2200</c:v>
                </c:pt>
                <c:pt idx="1">
                  <c:v>3500</c:v>
                </c:pt>
                <c:pt idx="2">
                  <c:v>3200</c:v>
                </c:pt>
                <c:pt idx="3">
                  <c:v>4800</c:v>
                </c:pt>
                <c:pt idx="4">
                  <c:v>6100</c:v>
                </c:pt>
                <c:pt idx="5">
                  <c:v>5000</c:v>
                </c:pt>
                <c:pt idx="6">
                  <c:v>4800</c:v>
                </c:pt>
                <c:pt idx="7">
                  <c:v>4300</c:v>
                </c:pt>
                <c:pt idx="8">
                  <c:v>3900</c:v>
                </c:pt>
              </c:numCache>
            </c:numRef>
          </c:val>
          <c:smooth val="0"/>
          <c:extLst>
            <c:ext xmlns:c16="http://schemas.microsoft.com/office/drawing/2014/chart" uri="{C3380CC4-5D6E-409C-BE32-E72D297353CC}">
              <c16:uniqueId val="{00000001-708C-4577-869C-43E7B86FF824}"/>
            </c:ext>
          </c:extLst>
        </c:ser>
        <c:dLbls>
          <c:dLblPos val="t"/>
          <c:showLegendKey val="0"/>
          <c:showVal val="1"/>
          <c:showCatName val="0"/>
          <c:showSerName val="0"/>
          <c:showPercent val="0"/>
          <c:showBubbleSize val="0"/>
        </c:dLbls>
        <c:smooth val="0"/>
        <c:axId val="497195056"/>
        <c:axId val="497194072"/>
      </c:lineChart>
      <c:catAx>
        <c:axId val="497195056"/>
        <c:scaling>
          <c:orientation val="minMax"/>
        </c:scaling>
        <c:delete val="0"/>
        <c:axPos val="b"/>
        <c:title>
          <c:tx>
            <c:rich>
              <a:bodyPr rot="0" spcFirstLastPara="1" vertOverflow="ellipsis" vert="horz" wrap="square" anchor="b" anchorCtr="1"/>
              <a:lstStyle/>
              <a:p>
                <a:pPr>
                  <a:defRPr sz="1330" b="0" i="0" u="none" strike="noStrike" kern="1200" baseline="0">
                    <a:solidFill>
                      <a:schemeClr val="tx1">
                        <a:lumMod val="65000"/>
                        <a:lumOff val="35000"/>
                      </a:schemeClr>
                    </a:solidFill>
                    <a:latin typeface="+mn-lt"/>
                    <a:ea typeface="+mn-ea"/>
                    <a:cs typeface="+mn-cs"/>
                  </a:defRPr>
                </a:pPr>
                <a:r>
                  <a:rPr lang="de-DE" dirty="0">
                    <a:solidFill>
                      <a:schemeClr val="tx1">
                        <a:lumMod val="65000"/>
                        <a:lumOff val="35000"/>
                      </a:schemeClr>
                    </a:solidFill>
                  </a:rPr>
                  <a:t>Jahre</a:t>
                </a:r>
              </a:p>
              <a:p>
                <a:pPr>
                  <a:defRPr/>
                </a:pPr>
                <a:endParaRPr lang="de-DE" dirty="0">
                  <a:solidFill>
                    <a:schemeClr val="tx1">
                      <a:lumMod val="65000"/>
                      <a:lumOff val="35000"/>
                    </a:schemeClr>
                  </a:solidFill>
                </a:endParaRPr>
              </a:p>
            </c:rich>
          </c:tx>
          <c:layout>
            <c:manualLayout>
              <c:xMode val="edge"/>
              <c:yMode val="edge"/>
              <c:x val="0.54676033464566931"/>
              <c:y val="0.90749219319068708"/>
            </c:manualLayout>
          </c:layout>
          <c:overlay val="0"/>
          <c:spPr>
            <a:noFill/>
            <a:ln>
              <a:noFill/>
            </a:ln>
            <a:effectLst/>
          </c:spPr>
          <c:txPr>
            <a:bodyPr rot="0" spcFirstLastPara="1" vertOverflow="ellipsis" vert="horz" wrap="square" anchor="b"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97194072"/>
        <c:crosses val="autoZero"/>
        <c:auto val="1"/>
        <c:lblAlgn val="ctr"/>
        <c:lblOffset val="100"/>
        <c:noMultiLvlLbl val="0"/>
      </c:catAx>
      <c:valAx>
        <c:axId val="497194072"/>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a:t>USD</a:t>
                </a:r>
              </a:p>
              <a:p>
                <a:pPr>
                  <a:defRPr/>
                </a:pPr>
                <a:endParaRPr lang="de-DE"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409]#,##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497195056"/>
        <c:crosses val="autoZero"/>
        <c:crossBetween val="between"/>
      </c:valAx>
      <c:spPr>
        <a:noFill/>
        <a:ln>
          <a:noFill/>
        </a:ln>
        <a:effectLst/>
      </c:spPr>
    </c:plotArea>
    <c:legend>
      <c:legendPos val="t"/>
      <c:layout>
        <c:manualLayout>
          <c:xMode val="edge"/>
          <c:yMode val="edge"/>
          <c:x val="0.32323351377952758"/>
          <c:y val="0.10249218119511679"/>
          <c:w val="0.35353284940944885"/>
          <c:h val="4.79623494117649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892CA68-CE62-4FF7-940E-A8AF2CC0F2D1}"/>
              </a:ext>
            </a:extLst>
          </p:cNvPr>
          <p:cNvSpPr>
            <a:spLocks noGrp="1"/>
          </p:cNvSpPr>
          <p:nvPr>
            <p:ph type="hdr" sz="quarter"/>
          </p:nvPr>
        </p:nvSpPr>
        <p:spPr>
          <a:xfrm>
            <a:off x="0" y="0"/>
            <a:ext cx="2949841" cy="497762"/>
          </a:xfrm>
          <a:prstGeom prst="rect">
            <a:avLst/>
          </a:prstGeom>
        </p:spPr>
        <p:txBody>
          <a:bodyPr vert="horz" lIns="91577" tIns="45789" rIns="91577" bIns="45789" rtlCol="0"/>
          <a:lstStyle>
            <a:lvl1pPr algn="l">
              <a:defRPr sz="1200"/>
            </a:lvl1pPr>
          </a:lstStyle>
          <a:p>
            <a:endParaRPr lang="de-DE"/>
          </a:p>
        </p:txBody>
      </p:sp>
      <p:sp>
        <p:nvSpPr>
          <p:cNvPr id="3" name="Datumsplatzhalter 2">
            <a:extLst>
              <a:ext uri="{FF2B5EF4-FFF2-40B4-BE49-F238E27FC236}">
                <a16:creationId xmlns:a16="http://schemas.microsoft.com/office/drawing/2014/main" id="{8286F3B8-EB22-4393-9114-4BBB488C0084}"/>
              </a:ext>
            </a:extLst>
          </p:cNvPr>
          <p:cNvSpPr>
            <a:spLocks noGrp="1"/>
          </p:cNvSpPr>
          <p:nvPr>
            <p:ph type="dt" sz="quarter" idx="1"/>
          </p:nvPr>
        </p:nvSpPr>
        <p:spPr>
          <a:xfrm>
            <a:off x="3854183" y="0"/>
            <a:ext cx="2949841" cy="497762"/>
          </a:xfrm>
          <a:prstGeom prst="rect">
            <a:avLst/>
          </a:prstGeom>
        </p:spPr>
        <p:txBody>
          <a:bodyPr vert="horz" lIns="91577" tIns="45789" rIns="91577" bIns="45789" rtlCol="0"/>
          <a:lstStyle>
            <a:lvl1pPr algn="r">
              <a:defRPr sz="1200"/>
            </a:lvl1pPr>
          </a:lstStyle>
          <a:p>
            <a:fld id="{E6E2844C-D62D-4E63-BDD4-CAFF6C30C915}" type="datetimeFigureOut">
              <a:rPr lang="de-DE" smtClean="0"/>
              <a:t>26.06.2019</a:t>
            </a:fld>
            <a:endParaRPr lang="de-DE"/>
          </a:p>
        </p:txBody>
      </p:sp>
      <p:sp>
        <p:nvSpPr>
          <p:cNvPr id="4" name="Fußzeilenplatzhalter 3">
            <a:extLst>
              <a:ext uri="{FF2B5EF4-FFF2-40B4-BE49-F238E27FC236}">
                <a16:creationId xmlns:a16="http://schemas.microsoft.com/office/drawing/2014/main" id="{7CAC0BFF-264A-41DF-A7F9-BC18BFEBA688}"/>
              </a:ext>
            </a:extLst>
          </p:cNvPr>
          <p:cNvSpPr>
            <a:spLocks noGrp="1"/>
          </p:cNvSpPr>
          <p:nvPr>
            <p:ph type="ftr" sz="quarter" idx="2"/>
          </p:nvPr>
        </p:nvSpPr>
        <p:spPr>
          <a:xfrm>
            <a:off x="0" y="9446338"/>
            <a:ext cx="2949841" cy="497762"/>
          </a:xfrm>
          <a:prstGeom prst="rect">
            <a:avLst/>
          </a:prstGeom>
        </p:spPr>
        <p:txBody>
          <a:bodyPr vert="horz" lIns="91577" tIns="45789" rIns="91577" bIns="45789" rtlCol="0" anchor="b"/>
          <a:lstStyle>
            <a:lvl1pPr algn="l">
              <a:defRPr sz="1200"/>
            </a:lvl1pPr>
          </a:lstStyle>
          <a:p>
            <a:r>
              <a:rPr lang="de-CH"/>
              <a:t>urs messerli - inhaber mille sens groupe ag &amp; weinsensoriker</a:t>
            </a:r>
            <a:endParaRPr lang="de-DE"/>
          </a:p>
        </p:txBody>
      </p:sp>
      <p:sp>
        <p:nvSpPr>
          <p:cNvPr id="5" name="Foliennummernplatzhalter 4">
            <a:extLst>
              <a:ext uri="{FF2B5EF4-FFF2-40B4-BE49-F238E27FC236}">
                <a16:creationId xmlns:a16="http://schemas.microsoft.com/office/drawing/2014/main" id="{A3646562-DA63-4E93-A5E4-89D7F3198DB0}"/>
              </a:ext>
            </a:extLst>
          </p:cNvPr>
          <p:cNvSpPr>
            <a:spLocks noGrp="1"/>
          </p:cNvSpPr>
          <p:nvPr>
            <p:ph type="sldNum" sz="quarter" idx="3"/>
          </p:nvPr>
        </p:nvSpPr>
        <p:spPr>
          <a:xfrm>
            <a:off x="3854183" y="9446338"/>
            <a:ext cx="2949841" cy="497762"/>
          </a:xfrm>
          <a:prstGeom prst="rect">
            <a:avLst/>
          </a:prstGeom>
        </p:spPr>
        <p:txBody>
          <a:bodyPr vert="horz" lIns="91577" tIns="45789" rIns="91577" bIns="45789" rtlCol="0" anchor="b"/>
          <a:lstStyle>
            <a:lvl1pPr algn="r">
              <a:defRPr sz="1200"/>
            </a:lvl1pPr>
          </a:lstStyle>
          <a:p>
            <a:fld id="{F80BDCD2-D835-4E72-849F-841BEBA4F3DF}" type="slidenum">
              <a:rPr lang="de-DE" smtClean="0"/>
              <a:t>‹Nr.›</a:t>
            </a:fld>
            <a:endParaRPr lang="de-DE"/>
          </a:p>
        </p:txBody>
      </p:sp>
    </p:spTree>
    <p:extLst>
      <p:ext uri="{BB962C8B-B14F-4D97-AF65-F5344CB8AC3E}">
        <p14:creationId xmlns:p14="http://schemas.microsoft.com/office/powerpoint/2010/main" val="3624563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099" cy="498932"/>
          </a:xfrm>
          <a:prstGeom prst="rect">
            <a:avLst/>
          </a:prstGeom>
        </p:spPr>
        <p:txBody>
          <a:bodyPr vert="horz" lIns="91577" tIns="45789" rIns="91577" bIns="45789" rtlCol="0"/>
          <a:lstStyle>
            <a:lvl1pPr algn="l">
              <a:defRPr sz="1200"/>
            </a:lvl1pPr>
          </a:lstStyle>
          <a:p>
            <a:endParaRPr lang="fr-CH"/>
          </a:p>
        </p:txBody>
      </p:sp>
      <p:sp>
        <p:nvSpPr>
          <p:cNvPr id="3" name="Espace réservé de la date 2"/>
          <p:cNvSpPr>
            <a:spLocks noGrp="1"/>
          </p:cNvSpPr>
          <p:nvPr>
            <p:ph type="dt" idx="1"/>
          </p:nvPr>
        </p:nvSpPr>
        <p:spPr>
          <a:xfrm>
            <a:off x="3854940" y="0"/>
            <a:ext cx="2949099" cy="498932"/>
          </a:xfrm>
          <a:prstGeom prst="rect">
            <a:avLst/>
          </a:prstGeom>
        </p:spPr>
        <p:txBody>
          <a:bodyPr vert="horz" lIns="91577" tIns="45789" rIns="91577" bIns="45789" rtlCol="0"/>
          <a:lstStyle>
            <a:lvl1pPr algn="r">
              <a:defRPr sz="1200"/>
            </a:lvl1pPr>
          </a:lstStyle>
          <a:p>
            <a:fld id="{63EC967D-B4B6-46C0-ACA7-AEE79F6C11F6}" type="datetimeFigureOut">
              <a:rPr lang="fr-CH" smtClean="0"/>
              <a:t>26.06.2019</a:t>
            </a:fld>
            <a:endParaRPr lang="fr-CH"/>
          </a:p>
        </p:txBody>
      </p:sp>
      <p:sp>
        <p:nvSpPr>
          <p:cNvPr id="4" name="Espace réservé de l'image des diapositives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577" tIns="45789" rIns="91577" bIns="45789" rtlCol="0" anchor="ctr"/>
          <a:lstStyle/>
          <a:p>
            <a:endParaRPr lang="fr-CH"/>
          </a:p>
        </p:txBody>
      </p:sp>
      <p:sp>
        <p:nvSpPr>
          <p:cNvPr id="5" name="Espace réservé des commentaires 4"/>
          <p:cNvSpPr>
            <a:spLocks noGrp="1"/>
          </p:cNvSpPr>
          <p:nvPr>
            <p:ph type="body" sz="quarter" idx="3"/>
          </p:nvPr>
        </p:nvSpPr>
        <p:spPr>
          <a:xfrm>
            <a:off x="680562" y="4785597"/>
            <a:ext cx="5444490" cy="3915490"/>
          </a:xfrm>
          <a:prstGeom prst="rect">
            <a:avLst/>
          </a:prstGeom>
        </p:spPr>
        <p:txBody>
          <a:bodyPr vert="horz" lIns="91577" tIns="45789" rIns="91577" bIns="4578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9445170"/>
            <a:ext cx="2949099" cy="498931"/>
          </a:xfrm>
          <a:prstGeom prst="rect">
            <a:avLst/>
          </a:prstGeom>
        </p:spPr>
        <p:txBody>
          <a:bodyPr vert="horz" lIns="91577" tIns="45789" rIns="91577" bIns="45789" rtlCol="0" anchor="b"/>
          <a:lstStyle>
            <a:lvl1pPr algn="l">
              <a:defRPr sz="1200"/>
            </a:lvl1pPr>
          </a:lstStyle>
          <a:p>
            <a:r>
              <a:rPr lang="de-CH"/>
              <a:t>urs messerli - inhaber mille sens groupe ag &amp; weinsensoriker</a:t>
            </a:r>
            <a:endParaRPr lang="fr-CH"/>
          </a:p>
        </p:txBody>
      </p:sp>
      <p:sp>
        <p:nvSpPr>
          <p:cNvPr id="7" name="Espace réservé du numéro de diapositive 6"/>
          <p:cNvSpPr>
            <a:spLocks noGrp="1"/>
          </p:cNvSpPr>
          <p:nvPr>
            <p:ph type="sldNum" sz="quarter" idx="5"/>
          </p:nvPr>
        </p:nvSpPr>
        <p:spPr>
          <a:xfrm>
            <a:off x="3854940" y="9445170"/>
            <a:ext cx="2949099" cy="498931"/>
          </a:xfrm>
          <a:prstGeom prst="rect">
            <a:avLst/>
          </a:prstGeom>
        </p:spPr>
        <p:txBody>
          <a:bodyPr vert="horz" lIns="91577" tIns="45789" rIns="91577" bIns="45789" rtlCol="0" anchor="b"/>
          <a:lstStyle>
            <a:lvl1pPr algn="r">
              <a:defRPr sz="1200"/>
            </a:lvl1pPr>
          </a:lstStyle>
          <a:p>
            <a:fld id="{EF6D7A51-AE51-4C65-B69B-C273BE273C3B}" type="slidenum">
              <a:rPr lang="fr-CH" smtClean="0"/>
              <a:t>‹Nr.›</a:t>
            </a:fld>
            <a:endParaRPr lang="fr-CH"/>
          </a:p>
        </p:txBody>
      </p:sp>
    </p:spTree>
    <p:extLst>
      <p:ext uri="{BB962C8B-B14F-4D97-AF65-F5344CB8AC3E}">
        <p14:creationId xmlns:p14="http://schemas.microsoft.com/office/powerpoint/2010/main" val="276186090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1</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1</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endParaRPr lang="de-DE" altLang="de-DE" dirty="0"/>
          </a:p>
        </p:txBody>
      </p:sp>
      <p:sp>
        <p:nvSpPr>
          <p:cNvPr id="2" name="Fußzeilenplatzhalter 1">
            <a:extLst>
              <a:ext uri="{FF2B5EF4-FFF2-40B4-BE49-F238E27FC236}">
                <a16:creationId xmlns:a16="http://schemas.microsoft.com/office/drawing/2014/main" id="{06C77B36-3D3B-4D19-9EDF-A01EAA72615D}"/>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3733826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10</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10</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r>
              <a:rPr lang="de-CH" dirty="0"/>
              <a:t>Das Alter ist vielleicht der am häufigsten anerkannte Faktor für die Weinwerte - ein Beweis dafür ist die weit verbreitete Annahme, dass "alter Wein ein teurer Wein ist". Auch das zukünftige Alterungspotential einer Flasche wird berücksichtigt. </a:t>
            </a:r>
            <a:endParaRPr lang="de-DE" altLang="de-DE" dirty="0"/>
          </a:p>
        </p:txBody>
      </p:sp>
      <p:sp>
        <p:nvSpPr>
          <p:cNvPr id="2" name="Fußzeilenplatzhalter 1">
            <a:extLst>
              <a:ext uri="{FF2B5EF4-FFF2-40B4-BE49-F238E27FC236}">
                <a16:creationId xmlns:a16="http://schemas.microsoft.com/office/drawing/2014/main" id="{DA16EBE4-6101-4E92-8CFD-CE3922FCCCBC}"/>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128354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11</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11</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endParaRPr lang="de-DE" altLang="de-DE" dirty="0"/>
          </a:p>
        </p:txBody>
      </p:sp>
      <p:sp>
        <p:nvSpPr>
          <p:cNvPr id="2" name="Fußzeilenplatzhalter 1">
            <a:extLst>
              <a:ext uri="{FF2B5EF4-FFF2-40B4-BE49-F238E27FC236}">
                <a16:creationId xmlns:a16="http://schemas.microsoft.com/office/drawing/2014/main" id="{C63F2AF4-4239-445D-B525-6F888DFECC32}"/>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364317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12</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12</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endParaRPr lang="de-DE" altLang="de-DE" dirty="0"/>
          </a:p>
        </p:txBody>
      </p:sp>
      <p:sp>
        <p:nvSpPr>
          <p:cNvPr id="2" name="Fußzeilenplatzhalter 1">
            <a:extLst>
              <a:ext uri="{FF2B5EF4-FFF2-40B4-BE49-F238E27FC236}">
                <a16:creationId xmlns:a16="http://schemas.microsoft.com/office/drawing/2014/main" id="{DA16EBE4-6101-4E92-8CFD-CE3922FCCCBC}"/>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130647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13</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13</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endParaRPr lang="de-DE" altLang="de-DE" dirty="0"/>
          </a:p>
        </p:txBody>
      </p:sp>
      <p:sp>
        <p:nvSpPr>
          <p:cNvPr id="2" name="Fußzeilenplatzhalter 1">
            <a:extLst>
              <a:ext uri="{FF2B5EF4-FFF2-40B4-BE49-F238E27FC236}">
                <a16:creationId xmlns:a16="http://schemas.microsoft.com/office/drawing/2014/main" id="{DA16EBE4-6101-4E92-8CFD-CE3922FCCCBC}"/>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3839455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14</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14</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endParaRPr lang="de-DE" altLang="de-DE" dirty="0"/>
          </a:p>
        </p:txBody>
      </p:sp>
      <p:sp>
        <p:nvSpPr>
          <p:cNvPr id="2" name="Fußzeilenplatzhalter 1">
            <a:extLst>
              <a:ext uri="{FF2B5EF4-FFF2-40B4-BE49-F238E27FC236}">
                <a16:creationId xmlns:a16="http://schemas.microsoft.com/office/drawing/2014/main" id="{5D0380A2-2653-4C55-9F85-3F3E17A9773F}"/>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12890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15</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15</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defTabSz="457886">
              <a:defRPr/>
            </a:pPr>
            <a:endParaRPr lang="de-DE" dirty="0"/>
          </a:p>
        </p:txBody>
      </p:sp>
      <p:sp>
        <p:nvSpPr>
          <p:cNvPr id="2" name="Fußzeilenplatzhalter 1">
            <a:extLst>
              <a:ext uri="{FF2B5EF4-FFF2-40B4-BE49-F238E27FC236}">
                <a16:creationId xmlns:a16="http://schemas.microsoft.com/office/drawing/2014/main" id="{75146B75-E39F-49D9-8247-6133CF582174}"/>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336529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2</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2</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defTabSz="457886">
              <a:defRPr/>
            </a:pPr>
            <a:r>
              <a:rPr lang="de-DE" dirty="0"/>
              <a:t>Über mich: Mein Werdegang -&gt; Sporen abverdient am Herd: Kochlehre Hotel Hirschen</a:t>
            </a:r>
            <a:r>
              <a:rPr lang="de-DE" baseline="0" dirty="0"/>
              <a:t> Langnau / </a:t>
            </a:r>
            <a:r>
              <a:rPr lang="de-DE" dirty="0"/>
              <a:t> Croix Blanche</a:t>
            </a:r>
            <a:r>
              <a:rPr lang="de-DE" baseline="0" dirty="0"/>
              <a:t> </a:t>
            </a:r>
            <a:r>
              <a:rPr lang="de-DE" baseline="0" dirty="0" err="1"/>
              <a:t>Villarepos</a:t>
            </a:r>
            <a:r>
              <a:rPr lang="de-DE" baseline="0" dirty="0"/>
              <a:t> (GM Entdeckung) / 13 Jahre GC </a:t>
            </a:r>
            <a:r>
              <a:rPr lang="de-DE" baseline="0" dirty="0" err="1"/>
              <a:t>Blumisberg</a:t>
            </a:r>
            <a:r>
              <a:rPr lang="de-DE" baseline="0" dirty="0"/>
              <a:t> / Markthalle Bern / </a:t>
            </a:r>
            <a:r>
              <a:rPr lang="de-DE" dirty="0" err="1"/>
              <a:t>SkV</a:t>
            </a:r>
            <a:r>
              <a:rPr lang="de-DE" dirty="0"/>
              <a:t> Doppel-Kochweltmeister</a:t>
            </a:r>
            <a:br>
              <a:rPr lang="de-DE" dirty="0"/>
            </a:br>
            <a:r>
              <a:rPr lang="de-DE" dirty="0"/>
              <a:t>Schlussendlich</a:t>
            </a:r>
            <a:r>
              <a:rPr lang="de-DE" baseline="0" dirty="0"/>
              <a:t> A</a:t>
            </a:r>
            <a:r>
              <a:rPr lang="de-DE" dirty="0"/>
              <a:t>ufbau der </a:t>
            </a:r>
            <a:r>
              <a:rPr lang="de-DE" dirty="0" err="1"/>
              <a:t>mille</a:t>
            </a:r>
            <a:r>
              <a:rPr lang="de-DE" dirty="0"/>
              <a:t> sens groupe </a:t>
            </a:r>
            <a:r>
              <a:rPr lang="de-DE" dirty="0" err="1"/>
              <a:t>ag</a:t>
            </a:r>
            <a:r>
              <a:rPr lang="de-DE" baseline="0" dirty="0"/>
              <a:t> -&gt; 3 Bereiche (</a:t>
            </a:r>
            <a:r>
              <a:rPr lang="de-DE" baseline="0" dirty="0" err="1"/>
              <a:t>mille</a:t>
            </a:r>
            <a:r>
              <a:rPr lang="de-DE" baseline="0" dirty="0"/>
              <a:t> sens, </a:t>
            </a:r>
            <a:r>
              <a:rPr lang="de-DE" baseline="0" dirty="0" err="1"/>
              <a:t>mille</a:t>
            </a:r>
            <a:r>
              <a:rPr lang="de-DE" baseline="0" dirty="0"/>
              <a:t> </a:t>
            </a:r>
            <a:r>
              <a:rPr lang="de-DE" baseline="0" dirty="0" err="1"/>
              <a:t>vins</a:t>
            </a:r>
            <a:r>
              <a:rPr lang="de-DE" baseline="0" dirty="0"/>
              <a:t>, ehemals </a:t>
            </a:r>
            <a:r>
              <a:rPr lang="de-DE" baseline="0" dirty="0" err="1"/>
              <a:t>mille</a:t>
            </a:r>
            <a:r>
              <a:rPr lang="de-DE" baseline="0" dirty="0"/>
              <a:t> </a:t>
            </a:r>
            <a:r>
              <a:rPr lang="de-DE" i="0" baseline="0" dirty="0" err="1"/>
              <a:t>portails</a:t>
            </a:r>
            <a:r>
              <a:rPr lang="de-DE" i="0" baseline="0" dirty="0"/>
              <a:t> </a:t>
            </a:r>
            <a:r>
              <a:rPr lang="de-DE" i="0" baseline="0" dirty="0" err="1"/>
              <a:t>catering</a:t>
            </a:r>
            <a:r>
              <a:rPr lang="de-DE" i="0" baseline="0" dirty="0"/>
              <a:t> und </a:t>
            </a:r>
            <a:r>
              <a:rPr lang="de-DE" i="0" baseline="0" dirty="0" err="1"/>
              <a:t>mille</a:t>
            </a:r>
            <a:r>
              <a:rPr lang="de-DE" i="0" baseline="0" dirty="0"/>
              <a:t> </a:t>
            </a:r>
            <a:r>
              <a:rPr lang="de-DE" i="0" baseline="0" dirty="0" err="1"/>
              <a:t>privé</a:t>
            </a:r>
            <a:r>
              <a:rPr lang="de-DE" i="0" baseline="0" dirty="0"/>
              <a:t>, was mich zum </a:t>
            </a:r>
            <a:r>
              <a:rPr lang="de-DE" i="0" baseline="0" dirty="0" err="1"/>
              <a:t>Gastro</a:t>
            </a:r>
            <a:r>
              <a:rPr lang="de-DE" i="0" baseline="0" dirty="0"/>
              <a:t>-Berater gebracht hat und heute mein tägliches Brot ist…</a:t>
            </a:r>
            <a:br>
              <a:rPr lang="de-DE" dirty="0"/>
            </a:br>
            <a:r>
              <a:rPr lang="de-DE" dirty="0"/>
              <a:t>Diverse Beratungsmandate (unter anderem:</a:t>
            </a:r>
            <a:r>
              <a:rPr lang="de-DE" baseline="0" dirty="0"/>
              <a:t> </a:t>
            </a:r>
            <a:r>
              <a:rPr lang="de-DE" dirty="0"/>
              <a:t>wieder</a:t>
            </a:r>
            <a:r>
              <a:rPr lang="de-DE" baseline="0" dirty="0"/>
              <a:t> oder neu… </a:t>
            </a:r>
            <a:r>
              <a:rPr lang="de-DE" dirty="0"/>
              <a:t>Pachtvertrag </a:t>
            </a:r>
            <a:r>
              <a:rPr lang="de-DE" dirty="0" err="1"/>
              <a:t>Blumisberg</a:t>
            </a:r>
            <a:r>
              <a:rPr lang="de-DE" dirty="0"/>
              <a:t>, Aaretal) </a:t>
            </a:r>
            <a:endParaRPr lang="de-DE" altLang="de-DE" dirty="0"/>
          </a:p>
        </p:txBody>
      </p:sp>
      <p:sp>
        <p:nvSpPr>
          <p:cNvPr id="2" name="Fußzeilenplatzhalter 1">
            <a:extLst>
              <a:ext uri="{FF2B5EF4-FFF2-40B4-BE49-F238E27FC236}">
                <a16:creationId xmlns:a16="http://schemas.microsoft.com/office/drawing/2014/main" id="{E1FE036E-DA7B-49F3-8222-5C4EA9DCCEE8}"/>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4199674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3</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3</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defTabSz="457886">
              <a:defRPr/>
            </a:pPr>
            <a:endParaRPr lang="de-DE" altLang="de-DE" dirty="0"/>
          </a:p>
        </p:txBody>
      </p:sp>
      <p:sp>
        <p:nvSpPr>
          <p:cNvPr id="2" name="Fußzeilenplatzhalter 1">
            <a:extLst>
              <a:ext uri="{FF2B5EF4-FFF2-40B4-BE49-F238E27FC236}">
                <a16:creationId xmlns:a16="http://schemas.microsoft.com/office/drawing/2014/main" id="{E1FE036E-DA7B-49F3-8222-5C4EA9DCCEE8}"/>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146233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4</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4</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endParaRPr lang="de-DE" altLang="de-DE" dirty="0"/>
          </a:p>
        </p:txBody>
      </p:sp>
      <p:sp>
        <p:nvSpPr>
          <p:cNvPr id="2" name="Fußzeilenplatzhalter 1">
            <a:extLst>
              <a:ext uri="{FF2B5EF4-FFF2-40B4-BE49-F238E27FC236}">
                <a16:creationId xmlns:a16="http://schemas.microsoft.com/office/drawing/2014/main" id="{DA16EBE4-6101-4E92-8CFD-CE3922FCCCBC}"/>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279823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5</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5</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endParaRPr lang="de-DE" altLang="de-DE" dirty="0"/>
          </a:p>
        </p:txBody>
      </p:sp>
      <p:sp>
        <p:nvSpPr>
          <p:cNvPr id="2" name="Fußzeilenplatzhalter 1">
            <a:extLst>
              <a:ext uri="{FF2B5EF4-FFF2-40B4-BE49-F238E27FC236}">
                <a16:creationId xmlns:a16="http://schemas.microsoft.com/office/drawing/2014/main" id="{DA16EBE4-6101-4E92-8CFD-CE3922FCCCBC}"/>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237723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6</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6</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r>
              <a:rPr lang="de-CH" dirty="0" err="1"/>
              <a:t>Unterschiedl</a:t>
            </a:r>
            <a:r>
              <a:rPr lang="de-CH" dirty="0"/>
              <a:t>. Produktionsmengen: Knappheit ist ein hochwirksamer Katalysator für den Marktwert eines Weins, vorausgesetzt, der Wein hat einen bestehenden Ruf, auf dem er aufbauen kann. Bsp. </a:t>
            </a:r>
            <a:r>
              <a:rPr lang="de-CH" dirty="0" err="1"/>
              <a:t>Ch</a:t>
            </a:r>
            <a:r>
              <a:rPr lang="de-CH" dirty="0"/>
              <a:t>.</a:t>
            </a:r>
            <a:r>
              <a:rPr lang="de-CH" b="0" dirty="0"/>
              <a:t> </a:t>
            </a:r>
            <a:r>
              <a:rPr lang="de-CH" b="0" dirty="0" err="1"/>
              <a:t>Pétrus</a:t>
            </a:r>
            <a:r>
              <a:rPr lang="de-CH" b="1" dirty="0"/>
              <a:t>. Das kleine Angebot (Jahresproduktion von 25.000 bis 30.000 Flaschen) kombiniert mit einer weltweite grossen Nachfrage (dank der Spitzenbewertungen) sorgt für sehr hohe Preise. Einen Petrus gibt es nur noch zu Preisen ab 1.000 € die Flasche, für Raritäten wie den 1961er oder den 1947er wird ein Vielfaches davon gezahlt.</a:t>
            </a:r>
            <a:endParaRPr lang="de-DE" altLang="de-DE" b="1" dirty="0"/>
          </a:p>
        </p:txBody>
      </p:sp>
      <p:sp>
        <p:nvSpPr>
          <p:cNvPr id="2" name="Fußzeilenplatzhalter 1">
            <a:extLst>
              <a:ext uri="{FF2B5EF4-FFF2-40B4-BE49-F238E27FC236}">
                <a16:creationId xmlns:a16="http://schemas.microsoft.com/office/drawing/2014/main" id="{DA16EBE4-6101-4E92-8CFD-CE3922FCCCBC}"/>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2346351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7</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7</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endParaRPr lang="de-DE" altLang="de-DE" dirty="0"/>
          </a:p>
        </p:txBody>
      </p:sp>
      <p:sp>
        <p:nvSpPr>
          <p:cNvPr id="2" name="Fußzeilenplatzhalter 1">
            <a:extLst>
              <a:ext uri="{FF2B5EF4-FFF2-40B4-BE49-F238E27FC236}">
                <a16:creationId xmlns:a16="http://schemas.microsoft.com/office/drawing/2014/main" id="{DA16EBE4-6101-4E92-8CFD-CE3922FCCCBC}"/>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751298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8</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8</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endParaRPr lang="de-DE" altLang="de-DE" dirty="0"/>
          </a:p>
        </p:txBody>
      </p:sp>
      <p:sp>
        <p:nvSpPr>
          <p:cNvPr id="2" name="Fußzeilenplatzhalter 1">
            <a:extLst>
              <a:ext uri="{FF2B5EF4-FFF2-40B4-BE49-F238E27FC236}">
                <a16:creationId xmlns:a16="http://schemas.microsoft.com/office/drawing/2014/main" id="{DA16EBE4-6101-4E92-8CFD-CE3922FCCCBC}"/>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560348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064" indent="-286179" eaLnBrk="0" hangingPunct="0">
              <a:spcBef>
                <a:spcPct val="30000"/>
              </a:spcBef>
              <a:defRPr sz="1200">
                <a:solidFill>
                  <a:schemeClr val="tx1"/>
                </a:solidFill>
                <a:latin typeface="Arial" charset="0"/>
              </a:defRPr>
            </a:lvl2pPr>
            <a:lvl3pPr marL="1144715" indent="-228943" eaLnBrk="0" hangingPunct="0">
              <a:spcBef>
                <a:spcPct val="30000"/>
              </a:spcBef>
              <a:defRPr sz="1200">
                <a:solidFill>
                  <a:schemeClr val="tx1"/>
                </a:solidFill>
                <a:latin typeface="Arial" charset="0"/>
              </a:defRPr>
            </a:lvl3pPr>
            <a:lvl4pPr marL="1602600" indent="-228943" eaLnBrk="0" hangingPunct="0">
              <a:spcBef>
                <a:spcPct val="30000"/>
              </a:spcBef>
              <a:defRPr sz="1200">
                <a:solidFill>
                  <a:schemeClr val="tx1"/>
                </a:solidFill>
                <a:latin typeface="Arial" charset="0"/>
              </a:defRPr>
            </a:lvl4pPr>
            <a:lvl5pPr marL="2060486" indent="-228943" eaLnBrk="0" hangingPunct="0">
              <a:spcBef>
                <a:spcPct val="30000"/>
              </a:spcBef>
              <a:defRPr sz="1200">
                <a:solidFill>
                  <a:schemeClr val="tx1"/>
                </a:solidFill>
                <a:latin typeface="Arial" charset="0"/>
              </a:defRPr>
            </a:lvl5pPr>
            <a:lvl6pPr marL="2518372" indent="-228943" eaLnBrk="0" fontAlgn="base" hangingPunct="0">
              <a:spcBef>
                <a:spcPct val="30000"/>
              </a:spcBef>
              <a:spcAft>
                <a:spcPct val="0"/>
              </a:spcAft>
              <a:defRPr sz="1200">
                <a:solidFill>
                  <a:schemeClr val="tx1"/>
                </a:solidFill>
                <a:latin typeface="Arial" charset="0"/>
              </a:defRPr>
            </a:lvl6pPr>
            <a:lvl7pPr marL="2976258" indent="-228943" eaLnBrk="0" fontAlgn="base" hangingPunct="0">
              <a:spcBef>
                <a:spcPct val="30000"/>
              </a:spcBef>
              <a:spcAft>
                <a:spcPct val="0"/>
              </a:spcAft>
              <a:defRPr sz="1200">
                <a:solidFill>
                  <a:schemeClr val="tx1"/>
                </a:solidFill>
                <a:latin typeface="Arial" charset="0"/>
              </a:defRPr>
            </a:lvl7pPr>
            <a:lvl8pPr marL="3434144" indent="-228943" eaLnBrk="0" fontAlgn="base" hangingPunct="0">
              <a:spcBef>
                <a:spcPct val="30000"/>
              </a:spcBef>
              <a:spcAft>
                <a:spcPct val="0"/>
              </a:spcAft>
              <a:defRPr sz="1200">
                <a:solidFill>
                  <a:schemeClr val="tx1"/>
                </a:solidFill>
                <a:latin typeface="Arial" charset="0"/>
              </a:defRPr>
            </a:lvl8pPr>
            <a:lvl9pPr marL="3892029" indent="-228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D3AF10-5510-446E-9FD6-851BB40096E6}" type="slidenum">
              <a:rPr lang="de-CH" altLang="de-DE">
                <a:solidFill>
                  <a:prstClr val="black"/>
                </a:solidFill>
              </a:rPr>
              <a:pPr eaLnBrk="1" hangingPunct="1">
                <a:spcBef>
                  <a:spcPct val="0"/>
                </a:spcBef>
              </a:pPr>
              <a:t>9</a:t>
            </a:fld>
            <a:endParaRPr lang="de-CH" altLang="de-DE">
              <a:solidFill>
                <a:prstClr val="black"/>
              </a:solidFill>
            </a:endParaRPr>
          </a:p>
        </p:txBody>
      </p:sp>
      <p:sp>
        <p:nvSpPr>
          <p:cNvPr id="114691" name="Rectangle 7"/>
          <p:cNvSpPr txBox="1">
            <a:spLocks noGrp="1" noChangeArrowheads="1"/>
          </p:cNvSpPr>
          <p:nvPr/>
        </p:nvSpPr>
        <p:spPr bwMode="auto">
          <a:xfrm>
            <a:off x="3854940" y="9445169"/>
            <a:ext cx="2949099" cy="49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73" tIns="43537" rIns="87073" bIns="43537" anchor="b"/>
          <a:lstStyle>
            <a:lvl1pPr defTabSz="869950" eaLnBrk="0" hangingPunct="0">
              <a:spcBef>
                <a:spcPct val="30000"/>
              </a:spcBef>
              <a:defRPr sz="1200">
                <a:solidFill>
                  <a:schemeClr val="tx1"/>
                </a:solidFill>
                <a:latin typeface="Arial" charset="0"/>
              </a:defRPr>
            </a:lvl1pPr>
            <a:lvl2pPr marL="742950" indent="-285750" defTabSz="869950" eaLnBrk="0" hangingPunct="0">
              <a:spcBef>
                <a:spcPct val="30000"/>
              </a:spcBef>
              <a:defRPr sz="1200">
                <a:solidFill>
                  <a:schemeClr val="tx1"/>
                </a:solidFill>
                <a:latin typeface="Arial" charset="0"/>
              </a:defRPr>
            </a:lvl2pPr>
            <a:lvl3pPr marL="1143000" indent="-228600" defTabSz="869950" eaLnBrk="0" hangingPunct="0">
              <a:spcBef>
                <a:spcPct val="30000"/>
              </a:spcBef>
              <a:defRPr sz="1200">
                <a:solidFill>
                  <a:schemeClr val="tx1"/>
                </a:solidFill>
                <a:latin typeface="Arial" charset="0"/>
              </a:defRPr>
            </a:lvl3pPr>
            <a:lvl4pPr marL="1600200" indent="-228600" defTabSz="869950" eaLnBrk="0" hangingPunct="0">
              <a:spcBef>
                <a:spcPct val="30000"/>
              </a:spcBef>
              <a:defRPr sz="1200">
                <a:solidFill>
                  <a:schemeClr val="tx1"/>
                </a:solidFill>
                <a:latin typeface="Arial" charset="0"/>
              </a:defRPr>
            </a:lvl4pPr>
            <a:lvl5pPr marL="2057400" indent="-228600" defTabSz="869950" eaLnBrk="0" hangingPunct="0">
              <a:spcBef>
                <a:spcPct val="30000"/>
              </a:spcBef>
              <a:defRPr sz="1200">
                <a:solidFill>
                  <a:schemeClr val="tx1"/>
                </a:solidFill>
                <a:latin typeface="Arial" charset="0"/>
              </a:defRPr>
            </a:lvl5pPr>
            <a:lvl6pPr marL="2514600" indent="-228600" defTabSz="869950" eaLnBrk="0" fontAlgn="base" hangingPunct="0">
              <a:spcBef>
                <a:spcPct val="30000"/>
              </a:spcBef>
              <a:spcAft>
                <a:spcPct val="0"/>
              </a:spcAft>
              <a:defRPr sz="1200">
                <a:solidFill>
                  <a:schemeClr val="tx1"/>
                </a:solidFill>
                <a:latin typeface="Arial" charset="0"/>
              </a:defRPr>
            </a:lvl6pPr>
            <a:lvl7pPr marL="2971800" indent="-228600" defTabSz="869950" eaLnBrk="0" fontAlgn="base" hangingPunct="0">
              <a:spcBef>
                <a:spcPct val="30000"/>
              </a:spcBef>
              <a:spcAft>
                <a:spcPct val="0"/>
              </a:spcAft>
              <a:defRPr sz="1200">
                <a:solidFill>
                  <a:schemeClr val="tx1"/>
                </a:solidFill>
                <a:latin typeface="Arial" charset="0"/>
              </a:defRPr>
            </a:lvl7pPr>
            <a:lvl8pPr marL="3429000" indent="-228600" defTabSz="869950" eaLnBrk="0" fontAlgn="base" hangingPunct="0">
              <a:spcBef>
                <a:spcPct val="30000"/>
              </a:spcBef>
              <a:spcAft>
                <a:spcPct val="0"/>
              </a:spcAft>
              <a:defRPr sz="1200">
                <a:solidFill>
                  <a:schemeClr val="tx1"/>
                </a:solidFill>
                <a:latin typeface="Arial" charset="0"/>
              </a:defRPr>
            </a:lvl8pPr>
            <a:lvl9pPr marL="3886200" indent="-228600" defTabSz="86995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02CBA585-8C93-48A6-902E-860CC0013EC1}" type="slidenum">
              <a:rPr lang="de-CH" altLang="de-DE" sz="1100">
                <a:solidFill>
                  <a:prstClr val="black"/>
                </a:solidFill>
                <a:ea typeface="ＭＳ Ｐゴシック" pitchFamily="34" charset="-128"/>
              </a:rPr>
              <a:pPr algn="r" eaLnBrk="1" fontAlgn="base" hangingPunct="1">
                <a:spcBef>
                  <a:spcPct val="0"/>
                </a:spcBef>
                <a:spcAft>
                  <a:spcPct val="0"/>
                </a:spcAft>
              </a:pPr>
              <a:t>9</a:t>
            </a:fld>
            <a:endParaRPr lang="de-CH" altLang="de-DE" sz="1100">
              <a:solidFill>
                <a:prstClr val="black"/>
              </a:solidFill>
              <a:ea typeface="ＭＳ Ｐゴシック" pitchFamily="34" charset="-128"/>
            </a:endParaRPr>
          </a:p>
        </p:txBody>
      </p:sp>
      <p:sp>
        <p:nvSpPr>
          <p:cNvPr id="114692" name="Rectangle 2"/>
          <p:cNvSpPr>
            <a:spLocks noGrp="1" noRot="1" noChangeAspect="1" noChangeArrowheads="1" noTextEdit="1"/>
          </p:cNvSpPr>
          <p:nvPr>
            <p:ph type="sldImg"/>
          </p:nvPr>
        </p:nvSpPr>
        <p:spPr>
          <a:xfrm>
            <a:off x="90488" y="746125"/>
            <a:ext cx="6626225" cy="3727450"/>
          </a:xfrm>
          <a:ln/>
        </p:spPr>
      </p:sp>
      <p:sp>
        <p:nvSpPr>
          <p:cNvPr id="114693" name="Rectangle 3"/>
          <p:cNvSpPr>
            <a:spLocks noGrp="1" noChangeArrowheads="1"/>
          </p:cNvSpPr>
          <p:nvPr>
            <p:ph type="body" idx="1"/>
          </p:nvPr>
        </p:nvSpPr>
        <p:spPr>
          <a:xfrm>
            <a:off x="682138" y="4721722"/>
            <a:ext cx="5441340" cy="4476571"/>
          </a:xfrm>
          <a:noFill/>
        </p:spPr>
        <p:txBody>
          <a:bodyPr lIns="87073" tIns="43537" rIns="87073" bIns="43537"/>
          <a:lstStyle/>
          <a:p>
            <a:pPr eaLnBrk="1" hangingPunct="1">
              <a:buFontTx/>
              <a:buNone/>
            </a:pPr>
            <a:endParaRPr lang="de-DE" altLang="de-DE" dirty="0"/>
          </a:p>
        </p:txBody>
      </p:sp>
      <p:sp>
        <p:nvSpPr>
          <p:cNvPr id="2" name="Fußzeilenplatzhalter 1">
            <a:extLst>
              <a:ext uri="{FF2B5EF4-FFF2-40B4-BE49-F238E27FC236}">
                <a16:creationId xmlns:a16="http://schemas.microsoft.com/office/drawing/2014/main" id="{DA16EBE4-6101-4E92-8CFD-CE3922FCCCBC}"/>
              </a:ext>
            </a:extLst>
          </p:cNvPr>
          <p:cNvSpPr>
            <a:spLocks noGrp="1"/>
          </p:cNvSpPr>
          <p:nvPr>
            <p:ph type="ftr" sz="quarter" idx="4"/>
          </p:nvPr>
        </p:nvSpPr>
        <p:spPr/>
        <p:txBody>
          <a:bodyPr/>
          <a:lstStyle/>
          <a:p>
            <a:r>
              <a:rPr lang="de-CH"/>
              <a:t>urs messerli - inhaber mille sens groupe ag &amp; weinsensoriker</a:t>
            </a:r>
            <a:endParaRPr lang="fr-CH"/>
          </a:p>
        </p:txBody>
      </p:sp>
    </p:spTree>
    <p:extLst>
      <p:ext uri="{BB962C8B-B14F-4D97-AF65-F5344CB8AC3E}">
        <p14:creationId xmlns:p14="http://schemas.microsoft.com/office/powerpoint/2010/main" val="3792323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fld id="{A71D9503-2A2A-463D-9DF1-96ABC9D529BB}" type="datetime1">
              <a:rPr lang="fr-CH" smtClean="0">
                <a:solidFill>
                  <a:prstClr val="black">
                    <a:tint val="75000"/>
                  </a:prstClr>
                </a:solidFill>
              </a:rPr>
              <a:t>26.06.2019</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359255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59D5B78D-6EA0-46B9-8D53-08D964090829}" type="datetime1">
              <a:rPr lang="fr-CH" smtClean="0">
                <a:solidFill>
                  <a:prstClr val="black">
                    <a:tint val="75000"/>
                  </a:prstClr>
                </a:solidFill>
              </a:rPr>
              <a:t>26.06.2019</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1024304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E60CD759-466D-4C49-B413-82D21A98E6F1}" type="datetime1">
              <a:rPr lang="fr-CH" smtClean="0">
                <a:solidFill>
                  <a:prstClr val="black">
                    <a:tint val="75000"/>
                  </a:prstClr>
                </a:solidFill>
              </a:rPr>
              <a:t>26.06.2019</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105268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15703C94-9BD8-4EE0-8E79-9E51C88A28B5}" type="datetime1">
              <a:rPr lang="fr-CH" smtClean="0">
                <a:solidFill>
                  <a:prstClr val="black">
                    <a:tint val="75000"/>
                  </a:prstClr>
                </a:solidFill>
              </a:rPr>
              <a:t>26.06.2019</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221081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D515A66-B2D9-4A8D-80D1-CF38FB277F1D}" type="datetime1">
              <a:rPr lang="fr-CH" smtClean="0">
                <a:solidFill>
                  <a:prstClr val="black">
                    <a:tint val="75000"/>
                  </a:prstClr>
                </a:solidFill>
              </a:rPr>
              <a:t>26.06.2019</a:t>
            </a:fld>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120443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F9B0C86C-BB3F-46D0-B302-84A46834DADB}" type="datetime1">
              <a:rPr lang="fr-CH" smtClean="0">
                <a:solidFill>
                  <a:prstClr val="black">
                    <a:tint val="75000"/>
                  </a:prstClr>
                </a:solidFill>
              </a:rPr>
              <a:t>26.06.2019</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362637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7005B36F-34ED-414E-9113-1B1F8AFFAC9E}" type="datetime1">
              <a:rPr lang="fr-CH" smtClean="0">
                <a:solidFill>
                  <a:prstClr val="black">
                    <a:tint val="75000"/>
                  </a:prstClr>
                </a:solidFill>
              </a:rPr>
              <a:t>26.06.2019</a:t>
            </a:fld>
            <a:endParaRPr lang="fr-CH">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137000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DF96F3E5-88FC-44E9-801F-05197B91E505}" type="datetime1">
              <a:rPr lang="fr-CH" smtClean="0">
                <a:solidFill>
                  <a:prstClr val="black">
                    <a:tint val="75000"/>
                  </a:prstClr>
                </a:solidFill>
              </a:rPr>
              <a:t>26.06.2019</a:t>
            </a:fld>
            <a:endParaRPr lang="fr-CH">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49391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33C6E7-2921-4D95-8016-B36EC2312ABB}" type="datetime1">
              <a:rPr lang="fr-CH" smtClean="0">
                <a:solidFill>
                  <a:prstClr val="black">
                    <a:tint val="75000"/>
                  </a:prstClr>
                </a:solidFill>
              </a:rPr>
              <a:t>26.06.2019</a:t>
            </a:fld>
            <a:endParaRPr lang="fr-CH">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299304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E2FE30E-720B-4A5C-9E4C-D26ED17EDBCC}" type="datetime1">
              <a:rPr lang="fr-CH" smtClean="0">
                <a:solidFill>
                  <a:prstClr val="black">
                    <a:tint val="75000"/>
                  </a:prstClr>
                </a:solidFill>
              </a:rPr>
              <a:t>26.06.2019</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321891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31D0916-90AB-4818-A390-20FAC3028DB7}" type="datetime1">
              <a:rPr lang="fr-CH" smtClean="0">
                <a:solidFill>
                  <a:prstClr val="black">
                    <a:tint val="75000"/>
                  </a:prstClr>
                </a:solidFill>
              </a:rPr>
              <a:t>26.06.2019</a:t>
            </a:fld>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66175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63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E02BA-1CB8-4582-AE09-36FB86BE0B2E}" type="datetime1">
              <a:rPr lang="fr-CH" smtClean="0">
                <a:solidFill>
                  <a:prstClr val="black">
                    <a:tint val="75000"/>
                  </a:prstClr>
                </a:solidFill>
              </a:rPr>
              <a:t>26.06.2019</a:t>
            </a:fld>
            <a:endParaRPr lang="fr-CH">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DD4E8-5415-4E59-82D1-23754E991600}" type="slidenum">
              <a:rPr lang="fr-CH" smtClean="0">
                <a:solidFill>
                  <a:prstClr val="black">
                    <a:tint val="75000"/>
                  </a:prstClr>
                </a:solidFill>
              </a:rPr>
              <a:pPr/>
              <a:t>‹Nr.›</a:t>
            </a:fld>
            <a:endParaRPr lang="fr-CH">
              <a:solidFill>
                <a:prstClr val="black">
                  <a:tint val="75000"/>
                </a:prstClr>
              </a:solidFill>
            </a:endParaRPr>
          </a:p>
        </p:txBody>
      </p:sp>
    </p:spTree>
    <p:extLst>
      <p:ext uri="{BB962C8B-B14F-4D97-AF65-F5344CB8AC3E}">
        <p14:creationId xmlns:p14="http://schemas.microsoft.com/office/powerpoint/2010/main" val="2184424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22.jpeg"/><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tmp"/><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6" name="Inhaltsplatzhalter 2">
            <a:extLst>
              <a:ext uri="{FF2B5EF4-FFF2-40B4-BE49-F238E27FC236}">
                <a16:creationId xmlns:a16="http://schemas.microsoft.com/office/drawing/2014/main" id="{47653321-C74F-6643-8EA3-A40999D74DEC}"/>
              </a:ext>
            </a:extLst>
          </p:cNvPr>
          <p:cNvSpPr txBox="1">
            <a:spLocks/>
          </p:cNvSpPr>
          <p:nvPr/>
        </p:nvSpPr>
        <p:spPr>
          <a:xfrm>
            <a:off x="357051" y="990600"/>
            <a:ext cx="11666073"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4000" b="1" dirty="0">
                <a:latin typeface="+mj-lt"/>
                <a:ea typeface="+mj-ea"/>
                <a:cs typeface="+mj-cs"/>
              </a:rPr>
              <a:t>Farbstein und Weinevent 2019</a:t>
            </a:r>
          </a:p>
          <a:p>
            <a:pPr marL="0" indent="0">
              <a:buNone/>
            </a:pPr>
            <a:r>
              <a:rPr lang="de-DE" sz="4000" dirty="0">
                <a:latin typeface="+mj-lt"/>
                <a:ea typeface="+mj-ea"/>
                <a:cs typeface="+mj-cs"/>
              </a:rPr>
              <a:t>26. Juni – </a:t>
            </a:r>
            <a:r>
              <a:rPr lang="de-DE" sz="4000" dirty="0" err="1">
                <a:latin typeface="+mj-lt"/>
                <a:ea typeface="+mj-ea"/>
                <a:cs typeface="+mj-cs"/>
              </a:rPr>
              <a:t>Zigerli</a:t>
            </a:r>
            <a:r>
              <a:rPr lang="de-DE" sz="4000" dirty="0">
                <a:latin typeface="+mj-lt"/>
                <a:ea typeface="+mj-ea"/>
                <a:cs typeface="+mj-cs"/>
              </a:rPr>
              <a:t> &amp; </a:t>
            </a:r>
            <a:r>
              <a:rPr lang="de-DE" sz="4000" dirty="0" err="1">
                <a:latin typeface="+mj-lt"/>
                <a:ea typeface="+mj-ea"/>
                <a:cs typeface="+mj-cs"/>
              </a:rPr>
              <a:t>Iff</a:t>
            </a:r>
            <a:endParaRPr lang="de-DE" sz="4000" dirty="0">
              <a:latin typeface="+mj-lt"/>
              <a:ea typeface="+mj-ea"/>
              <a:cs typeface="+mj-cs"/>
            </a:endParaRPr>
          </a:p>
          <a:p>
            <a:pPr marL="0" indent="0">
              <a:buNone/>
            </a:pPr>
            <a:endParaRPr lang="de-DE" sz="4000" dirty="0">
              <a:latin typeface="+mj-lt"/>
              <a:ea typeface="+mj-ea"/>
              <a:cs typeface="+mj-cs"/>
            </a:endParaRPr>
          </a:p>
          <a:p>
            <a:pPr marL="0" indent="0">
              <a:buNone/>
            </a:pPr>
            <a:r>
              <a:rPr lang="de-DE" sz="5000" b="1" dirty="0">
                <a:latin typeface="+mj-lt"/>
                <a:ea typeface="+mj-ea"/>
                <a:cs typeface="+mj-cs"/>
              </a:rPr>
              <a:t>„</a:t>
            </a:r>
            <a:r>
              <a:rPr lang="de-CH" sz="5000" b="1" i="1" dirty="0">
                <a:latin typeface="+mj-lt"/>
                <a:ea typeface="+mj-ea"/>
                <a:cs typeface="+mj-cs"/>
              </a:rPr>
              <a:t>Bordeaux </a:t>
            </a:r>
            <a:r>
              <a:rPr lang="de-CH" sz="5000" b="1" i="1" dirty="0" err="1">
                <a:latin typeface="+mj-lt"/>
                <a:ea typeface="+mj-ea"/>
                <a:cs typeface="+mj-cs"/>
              </a:rPr>
              <a:t>rouge</a:t>
            </a:r>
            <a:r>
              <a:rPr lang="de-CH" sz="5000" b="1" i="1" dirty="0">
                <a:latin typeface="+mj-lt"/>
                <a:ea typeface="+mj-ea"/>
                <a:cs typeface="+mj-cs"/>
              </a:rPr>
              <a:t>, </a:t>
            </a:r>
            <a:r>
              <a:rPr lang="de-CH" sz="5000" b="1" i="1" dirty="0" err="1">
                <a:latin typeface="+mj-lt"/>
                <a:ea typeface="+mj-ea"/>
                <a:cs typeface="+mj-cs"/>
              </a:rPr>
              <a:t>arrivage</a:t>
            </a:r>
            <a:r>
              <a:rPr lang="de-CH" sz="5000" b="1" i="1" dirty="0">
                <a:latin typeface="+mj-lt"/>
                <a:ea typeface="+mj-ea"/>
                <a:cs typeface="+mj-cs"/>
              </a:rPr>
              <a:t> et </a:t>
            </a:r>
            <a:r>
              <a:rPr lang="de-CH" sz="5000" b="1" i="1" dirty="0" err="1">
                <a:latin typeface="+mj-lt"/>
                <a:ea typeface="+mj-ea"/>
                <a:cs typeface="+mj-cs"/>
              </a:rPr>
              <a:t>pirates</a:t>
            </a:r>
            <a:r>
              <a:rPr lang="de-DE" sz="5000" b="1" i="1" dirty="0">
                <a:latin typeface="+mj-lt"/>
                <a:ea typeface="+mj-ea"/>
                <a:cs typeface="+mj-cs"/>
              </a:rPr>
              <a:t>“</a:t>
            </a:r>
            <a:br>
              <a:rPr lang="de-DE" sz="5000" b="1" dirty="0">
                <a:latin typeface="+mj-lt"/>
                <a:ea typeface="+mj-ea"/>
                <a:cs typeface="+mj-cs"/>
              </a:rPr>
            </a:br>
            <a:endParaRPr lang="de-DE" sz="5000" b="1" dirty="0">
              <a:latin typeface="+mj-lt"/>
              <a:ea typeface="+mj-ea"/>
              <a:cs typeface="+mj-cs"/>
            </a:endParaRPr>
          </a:p>
          <a:p>
            <a:pPr marL="0" indent="0">
              <a:buFont typeface="Arial" panose="020B0604020202020204" pitchFamily="34" charset="0"/>
              <a:buNone/>
            </a:pPr>
            <a:endParaRPr lang="de-DE" sz="4000" dirty="0">
              <a:solidFill>
                <a:srgbClr val="91969B"/>
              </a:solidFill>
              <a:latin typeface="+mj-lt"/>
              <a:ea typeface="+mj-ea"/>
              <a:cs typeface="+mj-cs"/>
            </a:endParaRPr>
          </a:p>
          <a:p>
            <a:endParaRPr lang="de-DE" dirty="0"/>
          </a:p>
          <a:p>
            <a:pPr marL="0" indent="0">
              <a:buNone/>
            </a:pPr>
            <a:endParaRPr lang="de-DE" dirty="0"/>
          </a:p>
        </p:txBody>
      </p:sp>
      <p:pic>
        <p:nvPicPr>
          <p:cNvPr id="10" name="Grafik 9">
            <a:extLst>
              <a:ext uri="{FF2B5EF4-FFF2-40B4-BE49-F238E27FC236}">
                <a16:creationId xmlns:a16="http://schemas.microsoft.com/office/drawing/2014/main" id="{6611EA59-3E06-4225-B8DF-15AE361504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sp>
        <p:nvSpPr>
          <p:cNvPr id="12" name="Fußzeilenplatzhalter 4">
            <a:extLst>
              <a:ext uri="{FF2B5EF4-FFF2-40B4-BE49-F238E27FC236}">
                <a16:creationId xmlns:a16="http://schemas.microsoft.com/office/drawing/2014/main" id="{31A2979F-14A8-4017-A15D-3C0A3604CB69}"/>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spTree>
    <p:extLst>
      <p:ext uri="{BB962C8B-B14F-4D97-AF65-F5344CB8AC3E}">
        <p14:creationId xmlns:p14="http://schemas.microsoft.com/office/powerpoint/2010/main" val="2010083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7" name="Titel 1">
            <a:extLst>
              <a:ext uri="{FF2B5EF4-FFF2-40B4-BE49-F238E27FC236}">
                <a16:creationId xmlns:a16="http://schemas.microsoft.com/office/drawing/2014/main" id="{306D72E3-2081-5245-898B-104B54D7A444}"/>
              </a:ext>
            </a:extLst>
          </p:cNvPr>
          <p:cNvSpPr txBox="1">
            <a:spLocks/>
          </p:cNvSpPr>
          <p:nvPr/>
        </p:nvSpPr>
        <p:spPr>
          <a:xfrm>
            <a:off x="457200" y="274638"/>
            <a:ext cx="1126132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i="1" dirty="0"/>
              <a:t>weitere </a:t>
            </a:r>
            <a:r>
              <a:rPr lang="de-DE" sz="4000" i="1" dirty="0" err="1"/>
              <a:t>eigenheiten</a:t>
            </a:r>
            <a:r>
              <a:rPr lang="de-DE" sz="4000" i="1" dirty="0"/>
              <a:t> bordeaux</a:t>
            </a:r>
          </a:p>
        </p:txBody>
      </p:sp>
      <p:sp>
        <p:nvSpPr>
          <p:cNvPr id="5" name="Fußzeilenplatzhalter 4">
            <a:extLst>
              <a:ext uri="{FF2B5EF4-FFF2-40B4-BE49-F238E27FC236}">
                <a16:creationId xmlns:a16="http://schemas.microsoft.com/office/drawing/2014/main" id="{EC9DEE12-EBFE-4870-AC1E-A70A3B527FFD}"/>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11" name="Grafik 10">
            <a:extLst>
              <a:ext uri="{FF2B5EF4-FFF2-40B4-BE49-F238E27FC236}">
                <a16:creationId xmlns:a16="http://schemas.microsoft.com/office/drawing/2014/main" id="{D74B4632-F92E-4986-85DE-F740689D2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sp>
        <p:nvSpPr>
          <p:cNvPr id="8" name="Inhaltsplatzhalter 2">
            <a:extLst>
              <a:ext uri="{FF2B5EF4-FFF2-40B4-BE49-F238E27FC236}">
                <a16:creationId xmlns:a16="http://schemas.microsoft.com/office/drawing/2014/main" id="{C1B3ABE3-2AD1-4AF2-9B5A-CA83F96C72A2}"/>
              </a:ext>
            </a:extLst>
          </p:cNvPr>
          <p:cNvSpPr txBox="1">
            <a:spLocks/>
          </p:cNvSpPr>
          <p:nvPr/>
        </p:nvSpPr>
        <p:spPr>
          <a:xfrm>
            <a:off x="558281" y="1667260"/>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b="1" dirty="0"/>
              <a:t>«umso älter, desto besser»? </a:t>
            </a:r>
          </a:p>
          <a:p>
            <a:r>
              <a:rPr lang="de-CH" b="1" dirty="0" err="1"/>
              <a:t>arrivage</a:t>
            </a:r>
            <a:r>
              <a:rPr lang="de-CH" b="1" dirty="0"/>
              <a:t>, </a:t>
            </a:r>
            <a:r>
              <a:rPr lang="de-CH" b="1" dirty="0" err="1"/>
              <a:t>subskription</a:t>
            </a:r>
            <a:r>
              <a:rPr lang="de-CH" b="1" dirty="0"/>
              <a:t>, </a:t>
            </a:r>
            <a:r>
              <a:rPr lang="de-CH" b="1" dirty="0" err="1"/>
              <a:t>primeur</a:t>
            </a:r>
            <a:r>
              <a:rPr lang="de-CH" b="1" dirty="0"/>
              <a:t>?</a:t>
            </a:r>
          </a:p>
          <a:p>
            <a:r>
              <a:rPr lang="de-CH" b="1" dirty="0"/>
              <a:t>unterschied bordeaux, </a:t>
            </a:r>
            <a:r>
              <a:rPr lang="de-CH" b="1" dirty="0" err="1"/>
              <a:t>burgund</a:t>
            </a:r>
            <a:r>
              <a:rPr lang="de-CH" b="1" dirty="0"/>
              <a:t>?</a:t>
            </a:r>
          </a:p>
          <a:p>
            <a:r>
              <a:rPr lang="de-CH" b="1" dirty="0"/>
              <a:t>wohin geht die reise?</a:t>
            </a:r>
          </a:p>
          <a:p>
            <a:r>
              <a:rPr lang="de-CH" b="1" dirty="0"/>
              <a:t>weitere </a:t>
            </a:r>
            <a:r>
              <a:rPr lang="de-CH" b="1" dirty="0" err="1"/>
              <a:t>herausforderungen</a:t>
            </a:r>
            <a:r>
              <a:rPr lang="de-CH" b="1" dirty="0"/>
              <a:t> wie </a:t>
            </a:r>
            <a:r>
              <a:rPr lang="de-CH" b="1" dirty="0" err="1"/>
              <a:t>klima</a:t>
            </a:r>
            <a:r>
              <a:rPr lang="de-CH" b="1" dirty="0"/>
              <a:t>!</a:t>
            </a:r>
          </a:p>
          <a:p>
            <a:r>
              <a:rPr lang="de-CH" b="1" dirty="0" err="1"/>
              <a:t>china</a:t>
            </a:r>
            <a:endParaRPr lang="de-CH" b="1" dirty="0"/>
          </a:p>
          <a:p>
            <a:endParaRPr lang="de-DE" dirty="0"/>
          </a:p>
        </p:txBody>
      </p:sp>
      <p:pic>
        <p:nvPicPr>
          <p:cNvPr id="4" name="Grafik 3">
            <a:extLst>
              <a:ext uri="{FF2B5EF4-FFF2-40B4-BE49-F238E27FC236}">
                <a16:creationId xmlns:a16="http://schemas.microsoft.com/office/drawing/2014/main" id="{FB24E30E-B060-4E4C-8C95-364E66E48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3570" y="1142532"/>
            <a:ext cx="3286125" cy="4931834"/>
          </a:xfrm>
          <a:prstGeom prst="rect">
            <a:avLst/>
          </a:prstGeom>
        </p:spPr>
      </p:pic>
    </p:spTree>
    <p:extLst>
      <p:ext uri="{BB962C8B-B14F-4D97-AF65-F5344CB8AC3E}">
        <p14:creationId xmlns:p14="http://schemas.microsoft.com/office/powerpoint/2010/main" val="383295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6" name="Titel 1">
            <a:extLst>
              <a:ext uri="{FF2B5EF4-FFF2-40B4-BE49-F238E27FC236}">
                <a16:creationId xmlns:a16="http://schemas.microsoft.com/office/drawing/2014/main" id="{C3A6066A-812E-437A-B7FF-4A522A825BBB}"/>
              </a:ext>
            </a:extLst>
          </p:cNvPr>
          <p:cNvSpPr txBox="1">
            <a:spLocks/>
          </p:cNvSpPr>
          <p:nvPr/>
        </p:nvSpPr>
        <p:spPr>
          <a:xfrm>
            <a:off x="457199" y="359595"/>
            <a:ext cx="10161373" cy="190071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i="1" dirty="0"/>
              <a:t>bordeaux reise 2014</a:t>
            </a:r>
            <a:br>
              <a:rPr lang="de-CH" dirty="0"/>
            </a:br>
            <a:endParaRPr lang="de-DE" dirty="0"/>
          </a:p>
        </p:txBody>
      </p:sp>
      <p:sp>
        <p:nvSpPr>
          <p:cNvPr id="13" name="Fußzeilenplatzhalter 4">
            <a:extLst>
              <a:ext uri="{FF2B5EF4-FFF2-40B4-BE49-F238E27FC236}">
                <a16:creationId xmlns:a16="http://schemas.microsoft.com/office/drawing/2014/main" id="{5432EB4F-1867-48EA-8048-7F72F749FEF1}"/>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5" name="Grafik 4">
            <a:extLst>
              <a:ext uri="{FF2B5EF4-FFF2-40B4-BE49-F238E27FC236}">
                <a16:creationId xmlns:a16="http://schemas.microsoft.com/office/drawing/2014/main" id="{E33F2B58-9C66-4CAD-87AC-4D7FC8EB2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012" y="3766918"/>
            <a:ext cx="3075288" cy="2306466"/>
          </a:xfrm>
          <a:prstGeom prst="rect">
            <a:avLst/>
          </a:prstGeom>
        </p:spPr>
      </p:pic>
      <p:pic>
        <p:nvPicPr>
          <p:cNvPr id="8" name="Grafik 7">
            <a:extLst>
              <a:ext uri="{FF2B5EF4-FFF2-40B4-BE49-F238E27FC236}">
                <a16:creationId xmlns:a16="http://schemas.microsoft.com/office/drawing/2014/main" id="{1B8433EE-D414-4121-8492-00C799D1B1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122805" y="1380940"/>
            <a:ext cx="2629814" cy="1972361"/>
          </a:xfrm>
          <a:prstGeom prst="rect">
            <a:avLst/>
          </a:prstGeom>
        </p:spPr>
      </p:pic>
      <p:pic>
        <p:nvPicPr>
          <p:cNvPr id="11" name="Grafik 10">
            <a:extLst>
              <a:ext uri="{FF2B5EF4-FFF2-40B4-BE49-F238E27FC236}">
                <a16:creationId xmlns:a16="http://schemas.microsoft.com/office/drawing/2014/main" id="{22723B0F-A89E-4C48-BEC7-F0FD724EEA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642761" y="2654297"/>
            <a:ext cx="2797699" cy="2098274"/>
          </a:xfrm>
          <a:prstGeom prst="rect">
            <a:avLst/>
          </a:prstGeom>
        </p:spPr>
      </p:pic>
      <p:pic>
        <p:nvPicPr>
          <p:cNvPr id="14" name="Grafik 13">
            <a:extLst>
              <a:ext uri="{FF2B5EF4-FFF2-40B4-BE49-F238E27FC236}">
                <a16:creationId xmlns:a16="http://schemas.microsoft.com/office/drawing/2014/main" id="{9D95A181-EE02-4028-B570-69E348CC0B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925428" y="1360592"/>
            <a:ext cx="2436686" cy="1827515"/>
          </a:xfrm>
          <a:prstGeom prst="rect">
            <a:avLst/>
          </a:prstGeom>
        </p:spPr>
      </p:pic>
      <p:pic>
        <p:nvPicPr>
          <p:cNvPr id="18" name="Grafik 17">
            <a:extLst>
              <a:ext uri="{FF2B5EF4-FFF2-40B4-BE49-F238E27FC236}">
                <a16:creationId xmlns:a16="http://schemas.microsoft.com/office/drawing/2014/main" id="{5B4CEF5B-56C9-491F-8AFC-FED77894A5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0960" y="3905785"/>
            <a:ext cx="2695852" cy="2021889"/>
          </a:xfrm>
          <a:prstGeom prst="rect">
            <a:avLst/>
          </a:prstGeom>
        </p:spPr>
      </p:pic>
      <p:pic>
        <p:nvPicPr>
          <p:cNvPr id="12" name="Grafik 11">
            <a:extLst>
              <a:ext uri="{FF2B5EF4-FFF2-40B4-BE49-F238E27FC236}">
                <a16:creationId xmlns:a16="http://schemas.microsoft.com/office/drawing/2014/main" id="{A34E7DBF-4938-4F97-8053-A56663C286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pic>
        <p:nvPicPr>
          <p:cNvPr id="7" name="Grafik 6">
            <a:extLst>
              <a:ext uri="{FF2B5EF4-FFF2-40B4-BE49-F238E27FC236}">
                <a16:creationId xmlns:a16="http://schemas.microsoft.com/office/drawing/2014/main" id="{D5998BCE-286F-4126-8C88-BC4F401475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09979" y="1616610"/>
            <a:ext cx="1530493" cy="1504814"/>
          </a:xfrm>
          <a:prstGeom prst="rect">
            <a:avLst/>
          </a:prstGeom>
        </p:spPr>
      </p:pic>
    </p:spTree>
    <p:extLst>
      <p:ext uri="{BB962C8B-B14F-4D97-AF65-F5344CB8AC3E}">
        <p14:creationId xmlns:p14="http://schemas.microsoft.com/office/powerpoint/2010/main" val="310010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7" name="Titel 1">
            <a:extLst>
              <a:ext uri="{FF2B5EF4-FFF2-40B4-BE49-F238E27FC236}">
                <a16:creationId xmlns:a16="http://schemas.microsoft.com/office/drawing/2014/main" id="{306D72E3-2081-5245-898B-104B54D7A444}"/>
              </a:ext>
            </a:extLst>
          </p:cNvPr>
          <p:cNvSpPr txBox="1">
            <a:spLocks/>
          </p:cNvSpPr>
          <p:nvPr/>
        </p:nvSpPr>
        <p:spPr>
          <a:xfrm>
            <a:off x="457200" y="274638"/>
            <a:ext cx="1126132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i="1" dirty="0" err="1"/>
              <a:t>degustation</a:t>
            </a:r>
            <a:r>
              <a:rPr lang="de-DE" sz="4000" i="1" dirty="0"/>
              <a:t> von 3 weinen – welcher ist der </a:t>
            </a:r>
            <a:r>
              <a:rPr lang="de-DE" sz="4000" i="1" dirty="0" err="1"/>
              <a:t>pirat</a:t>
            </a:r>
            <a:r>
              <a:rPr lang="de-DE" sz="4000" i="1" dirty="0"/>
              <a:t>? </a:t>
            </a:r>
          </a:p>
        </p:txBody>
      </p:sp>
      <p:sp>
        <p:nvSpPr>
          <p:cNvPr id="5" name="Fußzeilenplatzhalter 4">
            <a:extLst>
              <a:ext uri="{FF2B5EF4-FFF2-40B4-BE49-F238E27FC236}">
                <a16:creationId xmlns:a16="http://schemas.microsoft.com/office/drawing/2014/main" id="{EC9DEE12-EBFE-4870-AC1E-A70A3B527FFD}"/>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11" name="Grafik 10">
            <a:extLst>
              <a:ext uri="{FF2B5EF4-FFF2-40B4-BE49-F238E27FC236}">
                <a16:creationId xmlns:a16="http://schemas.microsoft.com/office/drawing/2014/main" id="{D74B4632-F92E-4986-85DE-F740689D2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sp>
        <p:nvSpPr>
          <p:cNvPr id="8" name="Inhaltsplatzhalter 2">
            <a:extLst>
              <a:ext uri="{FF2B5EF4-FFF2-40B4-BE49-F238E27FC236}">
                <a16:creationId xmlns:a16="http://schemas.microsoft.com/office/drawing/2014/main" id="{C1B3ABE3-2AD1-4AF2-9B5A-CA83F96C72A2}"/>
              </a:ext>
            </a:extLst>
          </p:cNvPr>
          <p:cNvSpPr txBox="1">
            <a:spLocks/>
          </p:cNvSpPr>
          <p:nvPr/>
        </p:nvSpPr>
        <p:spPr>
          <a:xfrm>
            <a:off x="558281" y="1667260"/>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pic>
        <p:nvPicPr>
          <p:cNvPr id="4" name="Grafik 3">
            <a:extLst>
              <a:ext uri="{FF2B5EF4-FFF2-40B4-BE49-F238E27FC236}">
                <a16:creationId xmlns:a16="http://schemas.microsoft.com/office/drawing/2014/main" id="{BF13BB17-C931-440C-BE03-2719A7C3ED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491635" y="1894347"/>
            <a:ext cx="4813126" cy="3208751"/>
          </a:xfrm>
          <a:prstGeom prst="rect">
            <a:avLst/>
          </a:prstGeom>
        </p:spPr>
      </p:pic>
    </p:spTree>
    <p:extLst>
      <p:ext uri="{BB962C8B-B14F-4D97-AF65-F5344CB8AC3E}">
        <p14:creationId xmlns:p14="http://schemas.microsoft.com/office/powerpoint/2010/main" val="63745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5934889"/>
            <a:ext cx="12192000" cy="836141"/>
          </a:xfrm>
          <a:prstGeom prst="rect">
            <a:avLst/>
          </a:prstGeom>
        </p:spPr>
      </p:pic>
      <p:sp>
        <p:nvSpPr>
          <p:cNvPr id="7" name="Titel 1">
            <a:extLst>
              <a:ext uri="{FF2B5EF4-FFF2-40B4-BE49-F238E27FC236}">
                <a16:creationId xmlns:a16="http://schemas.microsoft.com/office/drawing/2014/main" id="{306D72E3-2081-5245-898B-104B54D7A444}"/>
              </a:ext>
            </a:extLst>
          </p:cNvPr>
          <p:cNvSpPr txBox="1">
            <a:spLocks/>
          </p:cNvSpPr>
          <p:nvPr/>
        </p:nvSpPr>
        <p:spPr>
          <a:xfrm>
            <a:off x="457200" y="274638"/>
            <a:ext cx="1126132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i="1" dirty="0" err="1"/>
              <a:t>degustation</a:t>
            </a:r>
            <a:r>
              <a:rPr lang="de-DE" sz="4000" i="1" dirty="0"/>
              <a:t> von 3 weinen – welcher ist der </a:t>
            </a:r>
            <a:r>
              <a:rPr lang="de-DE" sz="4000" i="1" dirty="0" err="1"/>
              <a:t>pirat</a:t>
            </a:r>
            <a:r>
              <a:rPr lang="de-DE" sz="4000" i="1" dirty="0"/>
              <a:t>? </a:t>
            </a:r>
          </a:p>
        </p:txBody>
      </p:sp>
      <p:sp>
        <p:nvSpPr>
          <p:cNvPr id="5" name="Fußzeilenplatzhalter 4">
            <a:extLst>
              <a:ext uri="{FF2B5EF4-FFF2-40B4-BE49-F238E27FC236}">
                <a16:creationId xmlns:a16="http://schemas.microsoft.com/office/drawing/2014/main" id="{EC9DEE12-EBFE-4870-AC1E-A70A3B527FFD}"/>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11" name="Grafik 10">
            <a:extLst>
              <a:ext uri="{FF2B5EF4-FFF2-40B4-BE49-F238E27FC236}">
                <a16:creationId xmlns:a16="http://schemas.microsoft.com/office/drawing/2014/main" id="{D74B4632-F92E-4986-85DE-F740689D2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sp>
        <p:nvSpPr>
          <p:cNvPr id="8" name="Inhaltsplatzhalter 2">
            <a:extLst>
              <a:ext uri="{FF2B5EF4-FFF2-40B4-BE49-F238E27FC236}">
                <a16:creationId xmlns:a16="http://schemas.microsoft.com/office/drawing/2014/main" id="{C1B3ABE3-2AD1-4AF2-9B5A-CA83F96C72A2}"/>
              </a:ext>
            </a:extLst>
          </p:cNvPr>
          <p:cNvSpPr txBox="1">
            <a:spLocks/>
          </p:cNvSpPr>
          <p:nvPr/>
        </p:nvSpPr>
        <p:spPr>
          <a:xfrm>
            <a:off x="558281" y="1667260"/>
            <a:ext cx="11075437" cy="16775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10" name="Inhaltsplatzhalter 2">
            <a:extLst>
              <a:ext uri="{FF2B5EF4-FFF2-40B4-BE49-F238E27FC236}">
                <a16:creationId xmlns:a16="http://schemas.microsoft.com/office/drawing/2014/main" id="{C1C46685-F85B-4E3D-9852-6756EC0751F6}"/>
              </a:ext>
            </a:extLst>
          </p:cNvPr>
          <p:cNvSpPr txBox="1">
            <a:spLocks/>
          </p:cNvSpPr>
          <p:nvPr/>
        </p:nvSpPr>
        <p:spPr>
          <a:xfrm>
            <a:off x="710681" y="1218278"/>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Wein 1: Ch. Sarget de </a:t>
            </a:r>
            <a:r>
              <a:rPr lang="de-CH" dirty="0" err="1"/>
              <a:t>Gruaud</a:t>
            </a:r>
            <a:r>
              <a:rPr lang="de-CH" dirty="0"/>
              <a:t> </a:t>
            </a:r>
            <a:r>
              <a:rPr lang="de-CH" dirty="0" err="1"/>
              <a:t>Larose</a:t>
            </a:r>
            <a:r>
              <a:rPr lang="de-CH" dirty="0"/>
              <a:t> 2016, St. Julien, Frankreich</a:t>
            </a:r>
          </a:p>
          <a:p>
            <a:r>
              <a:rPr lang="de-CH" dirty="0"/>
              <a:t>Wein 2: FACA 2015, Quinta do Pinto &amp; Urs Messerli, Portugal</a:t>
            </a:r>
          </a:p>
          <a:p>
            <a:r>
              <a:rPr lang="de-CH" dirty="0"/>
              <a:t>Wein 3: Ch. </a:t>
            </a:r>
            <a:r>
              <a:rPr lang="de-CH" dirty="0" err="1"/>
              <a:t>Gruaud</a:t>
            </a:r>
            <a:r>
              <a:rPr lang="de-CH" dirty="0"/>
              <a:t> </a:t>
            </a:r>
            <a:r>
              <a:rPr lang="de-CH" dirty="0" err="1"/>
              <a:t>Larose</a:t>
            </a:r>
            <a:r>
              <a:rPr lang="de-CH" dirty="0"/>
              <a:t> AOC 2016, St. Julien, Frankreich</a:t>
            </a:r>
            <a:endParaRPr lang="de-DE" dirty="0"/>
          </a:p>
        </p:txBody>
      </p:sp>
      <p:pic>
        <p:nvPicPr>
          <p:cNvPr id="9" name="Grafik 8">
            <a:extLst>
              <a:ext uri="{FF2B5EF4-FFF2-40B4-BE49-F238E27FC236}">
                <a16:creationId xmlns:a16="http://schemas.microsoft.com/office/drawing/2014/main" id="{B5A4FF4A-8C6C-432C-82A7-45EB13148F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557" y="2711641"/>
            <a:ext cx="2147258" cy="3220887"/>
          </a:xfrm>
          <a:prstGeom prst="rect">
            <a:avLst/>
          </a:prstGeom>
        </p:spPr>
      </p:pic>
      <p:pic>
        <p:nvPicPr>
          <p:cNvPr id="13" name="Grafik 12">
            <a:extLst>
              <a:ext uri="{FF2B5EF4-FFF2-40B4-BE49-F238E27FC236}">
                <a16:creationId xmlns:a16="http://schemas.microsoft.com/office/drawing/2014/main" id="{505A1267-C342-4B5F-AD9B-A2A50BA079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8982" y="2711641"/>
            <a:ext cx="2488090" cy="3220887"/>
          </a:xfrm>
          <a:prstGeom prst="rect">
            <a:avLst/>
          </a:prstGeom>
        </p:spPr>
      </p:pic>
      <p:pic>
        <p:nvPicPr>
          <p:cNvPr id="15" name="Grafik 14">
            <a:extLst>
              <a:ext uri="{FF2B5EF4-FFF2-40B4-BE49-F238E27FC236}">
                <a16:creationId xmlns:a16="http://schemas.microsoft.com/office/drawing/2014/main" id="{7C5500FF-4E26-453F-BFE8-CD6152D56A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2994" y="2711641"/>
            <a:ext cx="2146785" cy="3220887"/>
          </a:xfrm>
          <a:prstGeom prst="rect">
            <a:avLst/>
          </a:prstGeom>
        </p:spPr>
      </p:pic>
    </p:spTree>
    <p:extLst>
      <p:ext uri="{BB962C8B-B14F-4D97-AF65-F5344CB8AC3E}">
        <p14:creationId xmlns:p14="http://schemas.microsoft.com/office/powerpoint/2010/main" val="46122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4" name="ZoneTexte 3"/>
          <p:cNvSpPr txBox="1"/>
          <p:nvPr/>
        </p:nvSpPr>
        <p:spPr>
          <a:xfrm>
            <a:off x="263612" y="6263500"/>
            <a:ext cx="6425512" cy="369332"/>
          </a:xfrm>
          <a:prstGeom prst="rect">
            <a:avLst/>
          </a:prstGeom>
          <a:noFill/>
        </p:spPr>
        <p:txBody>
          <a:bodyPr wrap="square" rtlCol="0">
            <a:spAutoFit/>
          </a:bodyPr>
          <a:lstStyle/>
          <a:p>
            <a:r>
              <a:rPr lang="fr-CH" dirty="0">
                <a:solidFill>
                  <a:schemeClr val="bg1">
                    <a:lumMod val="50000"/>
                  </a:schemeClr>
                </a:solidFill>
              </a:rPr>
              <a:t>urs </a:t>
            </a:r>
            <a:r>
              <a:rPr lang="fr-CH" dirty="0" err="1">
                <a:solidFill>
                  <a:schemeClr val="bg1">
                    <a:lumMod val="50000"/>
                  </a:schemeClr>
                </a:solidFill>
              </a:rPr>
              <a:t>messerli</a:t>
            </a:r>
            <a:r>
              <a:rPr lang="fr-CH" dirty="0">
                <a:solidFill>
                  <a:schemeClr val="bg1">
                    <a:lumMod val="50000"/>
                  </a:schemeClr>
                </a:solidFill>
              </a:rPr>
              <a:t> - mille privé gmbh – hotel- &amp; </a:t>
            </a:r>
            <a:r>
              <a:rPr lang="fr-CH" dirty="0" err="1">
                <a:solidFill>
                  <a:schemeClr val="bg1">
                    <a:lumMod val="50000"/>
                  </a:schemeClr>
                </a:solidFill>
              </a:rPr>
              <a:t>gastronomieberatung</a:t>
            </a:r>
            <a:r>
              <a:rPr lang="fr-CH" dirty="0">
                <a:solidFill>
                  <a:schemeClr val="bg1">
                    <a:lumMod val="50000"/>
                  </a:schemeClr>
                </a:solidFill>
              </a:rPr>
              <a:t> </a:t>
            </a:r>
          </a:p>
        </p:txBody>
      </p:sp>
      <p:sp>
        <p:nvSpPr>
          <p:cNvPr id="7" name="Titel 1">
            <a:extLst>
              <a:ext uri="{FF2B5EF4-FFF2-40B4-BE49-F238E27FC236}">
                <a16:creationId xmlns:a16="http://schemas.microsoft.com/office/drawing/2014/main" id="{D7D914E4-950F-455C-98E2-6653C41E53CD}"/>
              </a:ext>
            </a:extLst>
          </p:cNvPr>
          <p:cNvSpPr txBox="1">
            <a:spLocks/>
          </p:cNvSpPr>
          <p:nvPr/>
        </p:nvSpPr>
        <p:spPr>
          <a:xfrm>
            <a:off x="457200" y="27463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4000" i="1" dirty="0" err="1"/>
              <a:t>faca</a:t>
            </a:r>
            <a:endParaRPr lang="de-DE" sz="4000" i="1" dirty="0"/>
          </a:p>
        </p:txBody>
      </p:sp>
      <p:sp>
        <p:nvSpPr>
          <p:cNvPr id="6" name="Textfeld 5">
            <a:extLst>
              <a:ext uri="{FF2B5EF4-FFF2-40B4-BE49-F238E27FC236}">
                <a16:creationId xmlns:a16="http://schemas.microsoft.com/office/drawing/2014/main" id="{EA07C79A-FA6F-44E8-B32E-83E3BC93534C}"/>
              </a:ext>
            </a:extLst>
          </p:cNvPr>
          <p:cNvSpPr txBox="1"/>
          <p:nvPr/>
        </p:nvSpPr>
        <p:spPr>
          <a:xfrm>
            <a:off x="7328851" y="476431"/>
            <a:ext cx="3722204" cy="646331"/>
          </a:xfrm>
          <a:prstGeom prst="rect">
            <a:avLst/>
          </a:prstGeom>
          <a:noFill/>
        </p:spPr>
        <p:txBody>
          <a:bodyPr wrap="square" rtlCol="0">
            <a:spAutoFit/>
          </a:bodyPr>
          <a:lstStyle/>
          <a:p>
            <a:endParaRPr lang="de-DE" sz="1000" dirty="0"/>
          </a:p>
          <a:p>
            <a:endParaRPr lang="de-CH" dirty="0"/>
          </a:p>
          <a:p>
            <a:endParaRPr lang="de-CH" sz="800" dirty="0"/>
          </a:p>
        </p:txBody>
      </p:sp>
      <p:sp>
        <p:nvSpPr>
          <p:cNvPr id="8" name="Fußzeilenplatzhalter 7">
            <a:extLst>
              <a:ext uri="{FF2B5EF4-FFF2-40B4-BE49-F238E27FC236}">
                <a16:creationId xmlns:a16="http://schemas.microsoft.com/office/drawing/2014/main" id="{B98A4977-945B-4B29-8C8A-EE16F06BE2BF}"/>
              </a:ext>
            </a:extLst>
          </p:cNvPr>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pic>
        <p:nvPicPr>
          <p:cNvPr id="10" name="Grafik 9">
            <a:extLst>
              <a:ext uri="{FF2B5EF4-FFF2-40B4-BE49-F238E27FC236}">
                <a16:creationId xmlns:a16="http://schemas.microsoft.com/office/drawing/2014/main" id="{E7F7670D-04E0-466B-8A7C-1DB29BE26B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8721" y="950215"/>
            <a:ext cx="3276197" cy="4916754"/>
          </a:xfrm>
          <a:prstGeom prst="rect">
            <a:avLst/>
          </a:prstGeom>
        </p:spPr>
      </p:pic>
      <p:sp>
        <p:nvSpPr>
          <p:cNvPr id="11" name="Textfeld 10">
            <a:extLst>
              <a:ext uri="{FF2B5EF4-FFF2-40B4-BE49-F238E27FC236}">
                <a16:creationId xmlns:a16="http://schemas.microsoft.com/office/drawing/2014/main" id="{33C70B2A-EE91-4B7C-8DDB-E74F504A085C}"/>
              </a:ext>
            </a:extLst>
          </p:cNvPr>
          <p:cNvSpPr txBox="1"/>
          <p:nvPr/>
        </p:nvSpPr>
        <p:spPr>
          <a:xfrm>
            <a:off x="336889" y="1651043"/>
            <a:ext cx="3181010" cy="1892826"/>
          </a:xfrm>
          <a:prstGeom prst="rect">
            <a:avLst/>
          </a:prstGeom>
          <a:noFill/>
        </p:spPr>
        <p:txBody>
          <a:bodyPr wrap="square" rtlCol="0">
            <a:spAutoFit/>
          </a:bodyPr>
          <a:lstStyle/>
          <a:p>
            <a:r>
              <a:rPr lang="de-DE" sz="1100" b="1" dirty="0"/>
              <a:t>FACA ist portugiesisch und bedeutet MESSER - es ist eine Cuvée aus den besten Lagen des Weingutes!</a:t>
            </a:r>
          </a:p>
          <a:p>
            <a:r>
              <a:rPr lang="de-DE" sz="1100" dirty="0"/>
              <a:t>Exklusivität der Vinothek Mille Vins </a:t>
            </a:r>
          </a:p>
          <a:p>
            <a:r>
              <a:rPr lang="de-DE" sz="1100" dirty="0"/>
              <a:t>Urs Messerli und Ana Pinto kreierten diese einzigartige Cuvée auf dem Weingut Quinta do Pinto.</a:t>
            </a:r>
          </a:p>
          <a:p>
            <a:r>
              <a:rPr lang="de-DE" sz="1100" dirty="0"/>
              <a:t>Diese Exklusivität wird nur in der 3er Holzkiste angeboten.</a:t>
            </a:r>
          </a:p>
          <a:p>
            <a:endParaRPr lang="de-DE" dirty="0"/>
          </a:p>
        </p:txBody>
      </p:sp>
      <p:pic>
        <p:nvPicPr>
          <p:cNvPr id="13" name="Grafik 12">
            <a:extLst>
              <a:ext uri="{FF2B5EF4-FFF2-40B4-BE49-F238E27FC236}">
                <a16:creationId xmlns:a16="http://schemas.microsoft.com/office/drawing/2014/main" id="{DD658D1C-93B1-4D19-9209-DD0AAEFD0C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052" y="2472632"/>
            <a:ext cx="2277615" cy="2654854"/>
          </a:xfrm>
          <a:prstGeom prst="rect">
            <a:avLst/>
          </a:prstGeom>
        </p:spPr>
      </p:pic>
      <p:pic>
        <p:nvPicPr>
          <p:cNvPr id="12" name="Grafik 11">
            <a:extLst>
              <a:ext uri="{FF2B5EF4-FFF2-40B4-BE49-F238E27FC236}">
                <a16:creationId xmlns:a16="http://schemas.microsoft.com/office/drawing/2014/main" id="{F376660D-D6BD-4E71-9BDA-05E0BFD1CD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spTree>
    <p:extLst>
      <p:ext uri="{BB962C8B-B14F-4D97-AF65-F5344CB8AC3E}">
        <p14:creationId xmlns:p14="http://schemas.microsoft.com/office/powerpoint/2010/main" val="286234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4" name="ZoneTexte 3"/>
          <p:cNvSpPr txBox="1"/>
          <p:nvPr/>
        </p:nvSpPr>
        <p:spPr>
          <a:xfrm>
            <a:off x="263612" y="6263500"/>
            <a:ext cx="6425512" cy="369332"/>
          </a:xfrm>
          <a:prstGeom prst="rect">
            <a:avLst/>
          </a:prstGeom>
          <a:noFill/>
        </p:spPr>
        <p:txBody>
          <a:bodyPr wrap="square" rtlCol="0">
            <a:spAutoFit/>
          </a:bodyPr>
          <a:lstStyle/>
          <a:p>
            <a:r>
              <a:rPr lang="fr-CH" dirty="0">
                <a:solidFill>
                  <a:schemeClr val="bg1">
                    <a:lumMod val="50000"/>
                  </a:schemeClr>
                </a:solidFill>
              </a:rPr>
              <a:t>urs </a:t>
            </a:r>
            <a:r>
              <a:rPr lang="fr-CH" dirty="0" err="1">
                <a:solidFill>
                  <a:schemeClr val="bg1">
                    <a:lumMod val="50000"/>
                  </a:schemeClr>
                </a:solidFill>
              </a:rPr>
              <a:t>messerli</a:t>
            </a:r>
            <a:r>
              <a:rPr lang="fr-CH" dirty="0">
                <a:solidFill>
                  <a:schemeClr val="bg1">
                    <a:lumMod val="50000"/>
                  </a:schemeClr>
                </a:solidFill>
              </a:rPr>
              <a:t> - mille privé gmbh – hotel- &amp; </a:t>
            </a:r>
            <a:r>
              <a:rPr lang="fr-CH" dirty="0" err="1">
                <a:solidFill>
                  <a:schemeClr val="bg1">
                    <a:lumMod val="50000"/>
                  </a:schemeClr>
                </a:solidFill>
              </a:rPr>
              <a:t>gastronomieberatung</a:t>
            </a:r>
            <a:r>
              <a:rPr lang="fr-CH" dirty="0">
                <a:solidFill>
                  <a:schemeClr val="bg1">
                    <a:lumMod val="50000"/>
                  </a:schemeClr>
                </a:solidFill>
              </a:rPr>
              <a:t> </a:t>
            </a:r>
          </a:p>
        </p:txBody>
      </p:sp>
      <p:sp>
        <p:nvSpPr>
          <p:cNvPr id="6" name="Titel 1">
            <a:extLst>
              <a:ext uri="{FF2B5EF4-FFF2-40B4-BE49-F238E27FC236}">
                <a16:creationId xmlns:a16="http://schemas.microsoft.com/office/drawing/2014/main" id="{42604BF2-9F68-4785-8C20-712EFFF2A9F5}"/>
              </a:ext>
            </a:extLst>
          </p:cNvPr>
          <p:cNvSpPr txBox="1">
            <a:spLocks/>
          </p:cNvSpPr>
          <p:nvPr/>
        </p:nvSpPr>
        <p:spPr>
          <a:xfrm>
            <a:off x="457200" y="27463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4000" i="1" dirty="0"/>
              <a:t>danke!</a:t>
            </a:r>
            <a:endParaRPr lang="de-DE" sz="4000" i="1" dirty="0"/>
          </a:p>
        </p:txBody>
      </p:sp>
      <p:sp>
        <p:nvSpPr>
          <p:cNvPr id="7" name="Inhaltsplatzhalter 2">
            <a:extLst>
              <a:ext uri="{FF2B5EF4-FFF2-40B4-BE49-F238E27FC236}">
                <a16:creationId xmlns:a16="http://schemas.microsoft.com/office/drawing/2014/main" id="{6DCD4037-DD3A-406F-8754-F83A16821904}"/>
              </a:ext>
            </a:extLst>
          </p:cNvPr>
          <p:cNvSpPr txBox="1">
            <a:spLocks/>
          </p:cNvSpPr>
          <p:nvPr/>
        </p:nvSpPr>
        <p:spPr>
          <a:xfrm>
            <a:off x="457199" y="1565030"/>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DE" dirty="0"/>
          </a:p>
          <a:p>
            <a:endParaRPr lang="de-DE" dirty="0">
              <a:solidFill>
                <a:srgbClr val="91969B"/>
              </a:solidFill>
            </a:endParaRPr>
          </a:p>
          <a:p>
            <a:endParaRPr lang="de-DE" dirty="0">
              <a:solidFill>
                <a:srgbClr val="91969B"/>
              </a:solidFill>
            </a:endParaRPr>
          </a:p>
          <a:p>
            <a:endParaRPr lang="de-DE" dirty="0">
              <a:solidFill>
                <a:srgbClr val="91969B"/>
              </a:solidFill>
            </a:endParaRPr>
          </a:p>
          <a:p>
            <a:endParaRPr lang="de-DE" dirty="0">
              <a:solidFill>
                <a:srgbClr val="91969B"/>
              </a:solidFill>
            </a:endParaRPr>
          </a:p>
          <a:p>
            <a:endParaRPr lang="de-DE" dirty="0">
              <a:solidFill>
                <a:srgbClr val="91969B"/>
              </a:solidFill>
            </a:endParaRPr>
          </a:p>
          <a:p>
            <a:endParaRPr lang="de-DE" dirty="0">
              <a:solidFill>
                <a:srgbClr val="91969B"/>
              </a:solidFill>
            </a:endParaRPr>
          </a:p>
          <a:p>
            <a:endParaRPr lang="de-CH" dirty="0">
              <a:solidFill>
                <a:srgbClr val="91969B"/>
              </a:solidFill>
            </a:endParaRPr>
          </a:p>
        </p:txBody>
      </p:sp>
      <p:sp>
        <p:nvSpPr>
          <p:cNvPr id="5" name="Fußzeilenplatzhalter 4">
            <a:extLst>
              <a:ext uri="{FF2B5EF4-FFF2-40B4-BE49-F238E27FC236}">
                <a16:creationId xmlns:a16="http://schemas.microsoft.com/office/drawing/2014/main" id="{4116E80F-FEA6-41AA-B3A0-3C6C096B3A64}"/>
              </a:ext>
            </a:extLst>
          </p:cNvPr>
          <p:cNvSpPr>
            <a:spLocks noGrp="1"/>
          </p:cNvSpPr>
          <p:nvPr>
            <p:ph type="ftr" sz="quarter" idx="11"/>
          </p:nvPr>
        </p:nvSpPr>
        <p:spPr/>
        <p:txBody>
          <a:bodyPr/>
          <a:lstStyle/>
          <a:p>
            <a:r>
              <a:rPr lang="de-CH">
                <a:solidFill>
                  <a:prstClr val="black">
                    <a:tint val="75000"/>
                  </a:prstClr>
                </a:solidFill>
              </a:rPr>
              <a:t>urs messerli - inhaber mille sens groupe ag &amp; weinsensoriker</a:t>
            </a:r>
            <a:endParaRPr lang="fr-CH">
              <a:solidFill>
                <a:prstClr val="black">
                  <a:tint val="75000"/>
                </a:prstClr>
              </a:solidFill>
            </a:endParaRPr>
          </a:p>
        </p:txBody>
      </p:sp>
      <p:pic>
        <p:nvPicPr>
          <p:cNvPr id="10" name="Grafik 9">
            <a:extLst>
              <a:ext uri="{FF2B5EF4-FFF2-40B4-BE49-F238E27FC236}">
                <a16:creationId xmlns:a16="http://schemas.microsoft.com/office/drawing/2014/main" id="{F9F60965-F10E-47A1-9810-F12097EBF9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pic>
        <p:nvPicPr>
          <p:cNvPr id="8" name="Grafik 7">
            <a:extLst>
              <a:ext uri="{FF2B5EF4-FFF2-40B4-BE49-F238E27FC236}">
                <a16:creationId xmlns:a16="http://schemas.microsoft.com/office/drawing/2014/main" id="{7366DB0B-D229-48E2-BEFC-601C2A8D2F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5198" y="789786"/>
            <a:ext cx="6441748" cy="4831311"/>
          </a:xfrm>
          <a:prstGeom prst="rect">
            <a:avLst/>
          </a:prstGeom>
        </p:spPr>
      </p:pic>
    </p:spTree>
    <p:extLst>
      <p:ext uri="{BB962C8B-B14F-4D97-AF65-F5344CB8AC3E}">
        <p14:creationId xmlns:p14="http://schemas.microsoft.com/office/powerpoint/2010/main" val="281499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71021" y="6021859"/>
            <a:ext cx="12192000" cy="836141"/>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511" y="3082272"/>
            <a:ext cx="3990821" cy="2754675"/>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64" y="1298750"/>
            <a:ext cx="2051878" cy="1243838"/>
          </a:xfrm>
          <a:prstGeom prst="rect">
            <a:avLst/>
          </a:prstGeom>
        </p:spPr>
      </p:pic>
      <p:sp>
        <p:nvSpPr>
          <p:cNvPr id="8" name="Titel 1">
            <a:extLst>
              <a:ext uri="{FF2B5EF4-FFF2-40B4-BE49-F238E27FC236}">
                <a16:creationId xmlns:a16="http://schemas.microsoft.com/office/drawing/2014/main" id="{4C7904C4-C31A-4CFD-9E4E-01601137DB9D}"/>
              </a:ext>
            </a:extLst>
          </p:cNvPr>
          <p:cNvSpPr txBox="1">
            <a:spLocks/>
          </p:cNvSpPr>
          <p:nvPr/>
        </p:nvSpPr>
        <p:spPr>
          <a:xfrm>
            <a:off x="457200" y="27463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4000" i="1" dirty="0"/>
              <a:t>über</a:t>
            </a:r>
            <a:r>
              <a:rPr lang="de-CH" sz="4000" dirty="0"/>
              <a:t> </a:t>
            </a:r>
            <a:r>
              <a:rPr lang="de-CH" sz="4000" i="1" dirty="0"/>
              <a:t>mich</a:t>
            </a:r>
            <a:endParaRPr lang="de-DE" sz="4000" i="1" dirty="0"/>
          </a:p>
        </p:txBody>
      </p:sp>
      <p:pic>
        <p:nvPicPr>
          <p:cNvPr id="9" name="Grafik 8">
            <a:extLst>
              <a:ext uri="{FF2B5EF4-FFF2-40B4-BE49-F238E27FC236}">
                <a16:creationId xmlns:a16="http://schemas.microsoft.com/office/drawing/2014/main" id="{2F9FAC51-34CE-4B03-9F10-6730CB6F52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6965" y="729309"/>
            <a:ext cx="3511912" cy="495180"/>
          </a:xfrm>
          <a:prstGeom prst="rect">
            <a:avLst/>
          </a:prstGeom>
        </p:spPr>
      </p:pic>
      <p:pic>
        <p:nvPicPr>
          <p:cNvPr id="6" name="Imag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05216" y="3091943"/>
            <a:ext cx="2212998" cy="951201"/>
          </a:xfrm>
          <a:prstGeom prst="rect">
            <a:avLst/>
          </a:prstGeom>
        </p:spPr>
      </p:pic>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88877" y="3082272"/>
            <a:ext cx="1563324" cy="1563324"/>
          </a:xfrm>
          <a:prstGeom prst="rect">
            <a:avLst/>
          </a:prstGeom>
        </p:spPr>
      </p:pic>
      <p:pic>
        <p:nvPicPr>
          <p:cNvPr id="11" name="Imag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44499" y="4333924"/>
            <a:ext cx="1448287" cy="1448287"/>
          </a:xfrm>
          <a:prstGeom prst="rect">
            <a:avLst/>
          </a:prstGeom>
        </p:spPr>
      </p:pic>
      <p:pic>
        <p:nvPicPr>
          <p:cNvPr id="12" name="Imag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34963" y="1579400"/>
            <a:ext cx="1692877" cy="901402"/>
          </a:xfrm>
          <a:prstGeom prst="rect">
            <a:avLst/>
          </a:prstGeom>
        </p:spPr>
      </p:pic>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90961" y="1620905"/>
            <a:ext cx="1762768" cy="774786"/>
          </a:xfrm>
          <a:prstGeom prst="rect">
            <a:avLst/>
          </a:prstGeom>
        </p:spPr>
      </p:pic>
      <p:pic>
        <p:nvPicPr>
          <p:cNvPr id="14" name="Imag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6359" y="5149342"/>
            <a:ext cx="784180" cy="784180"/>
          </a:xfrm>
          <a:prstGeom prst="rect">
            <a:avLst/>
          </a:prstGeom>
        </p:spPr>
      </p:pic>
      <p:pic>
        <p:nvPicPr>
          <p:cNvPr id="15" name="Imag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29763" y="5058068"/>
            <a:ext cx="875453" cy="875453"/>
          </a:xfrm>
          <a:prstGeom prst="rect">
            <a:avLst/>
          </a:prstGeom>
        </p:spPr>
      </p:pic>
      <p:sp>
        <p:nvSpPr>
          <p:cNvPr id="17" name="Fußzeilenplatzhalter 4">
            <a:extLst>
              <a:ext uri="{FF2B5EF4-FFF2-40B4-BE49-F238E27FC236}">
                <a16:creationId xmlns:a16="http://schemas.microsoft.com/office/drawing/2014/main" id="{BB91B4AC-3201-4484-A442-246C7565DCB7}"/>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18" name="Grafik 17">
            <a:extLst>
              <a:ext uri="{FF2B5EF4-FFF2-40B4-BE49-F238E27FC236}">
                <a16:creationId xmlns:a16="http://schemas.microsoft.com/office/drawing/2014/main" id="{5FEFC352-83BA-4FFA-8A9A-C7CE26F2050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spTree>
    <p:extLst>
      <p:ext uri="{BB962C8B-B14F-4D97-AF65-F5344CB8AC3E}">
        <p14:creationId xmlns:p14="http://schemas.microsoft.com/office/powerpoint/2010/main" val="3272794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71021" y="6021859"/>
            <a:ext cx="12192000" cy="836141"/>
          </a:xfrm>
          <a:prstGeom prst="rect">
            <a:avLst/>
          </a:prstGeom>
        </p:spPr>
      </p:pic>
      <p:sp>
        <p:nvSpPr>
          <p:cNvPr id="8" name="Titel 1">
            <a:extLst>
              <a:ext uri="{FF2B5EF4-FFF2-40B4-BE49-F238E27FC236}">
                <a16:creationId xmlns:a16="http://schemas.microsoft.com/office/drawing/2014/main" id="{4C7904C4-C31A-4CFD-9E4E-01601137DB9D}"/>
              </a:ext>
            </a:extLst>
          </p:cNvPr>
          <p:cNvSpPr txBox="1">
            <a:spLocks/>
          </p:cNvSpPr>
          <p:nvPr/>
        </p:nvSpPr>
        <p:spPr>
          <a:xfrm>
            <a:off x="457200" y="274638"/>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CH" sz="4000" i="1" dirty="0" err="1"/>
              <a:t>geschichte</a:t>
            </a:r>
            <a:r>
              <a:rPr lang="de-CH" sz="4000" i="1" dirty="0"/>
              <a:t> bordeaux weine</a:t>
            </a:r>
            <a:endParaRPr lang="de-DE" sz="4000" i="1" dirty="0"/>
          </a:p>
        </p:txBody>
      </p:sp>
      <p:sp>
        <p:nvSpPr>
          <p:cNvPr id="17" name="Fußzeilenplatzhalter 4">
            <a:extLst>
              <a:ext uri="{FF2B5EF4-FFF2-40B4-BE49-F238E27FC236}">
                <a16:creationId xmlns:a16="http://schemas.microsoft.com/office/drawing/2014/main" id="{BB91B4AC-3201-4484-A442-246C7565DCB7}"/>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18" name="Grafik 17">
            <a:extLst>
              <a:ext uri="{FF2B5EF4-FFF2-40B4-BE49-F238E27FC236}">
                <a16:creationId xmlns:a16="http://schemas.microsoft.com/office/drawing/2014/main" id="{5FEFC352-83BA-4FFA-8A9A-C7CE26F20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sp>
        <p:nvSpPr>
          <p:cNvPr id="16" name="Inhaltsplatzhalter 2">
            <a:extLst>
              <a:ext uri="{FF2B5EF4-FFF2-40B4-BE49-F238E27FC236}">
                <a16:creationId xmlns:a16="http://schemas.microsoft.com/office/drawing/2014/main" id="{23120BE4-FEBF-42C8-8DF8-FAE43516B2C9}"/>
              </a:ext>
            </a:extLst>
          </p:cNvPr>
          <p:cNvSpPr txBox="1">
            <a:spLocks/>
          </p:cNvSpPr>
          <p:nvPr/>
        </p:nvSpPr>
        <p:spPr>
          <a:xfrm>
            <a:off x="457200" y="1417638"/>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solidFill>
                <a:srgbClr val="91969B"/>
              </a:solidFill>
            </a:endParaRPr>
          </a:p>
          <a:p>
            <a:endParaRPr lang="de-DE" dirty="0">
              <a:solidFill>
                <a:srgbClr val="91969B"/>
              </a:solidFill>
            </a:endParaRPr>
          </a:p>
          <a:p>
            <a:endParaRPr lang="de-DE" dirty="0">
              <a:solidFill>
                <a:srgbClr val="91969B"/>
              </a:solidFill>
            </a:endParaRPr>
          </a:p>
          <a:p>
            <a:endParaRPr lang="de-CH" dirty="0">
              <a:solidFill>
                <a:srgbClr val="91969B"/>
              </a:solidFill>
            </a:endParaRPr>
          </a:p>
        </p:txBody>
      </p:sp>
      <p:sp>
        <p:nvSpPr>
          <p:cNvPr id="19" name="Inhaltsplatzhalter 2">
            <a:extLst>
              <a:ext uri="{FF2B5EF4-FFF2-40B4-BE49-F238E27FC236}">
                <a16:creationId xmlns:a16="http://schemas.microsoft.com/office/drawing/2014/main" id="{AF768DC5-FE6B-4EE2-BF92-A91EF397F689}"/>
              </a:ext>
            </a:extLst>
          </p:cNvPr>
          <p:cNvSpPr txBox="1">
            <a:spLocks/>
          </p:cNvSpPr>
          <p:nvPr/>
        </p:nvSpPr>
        <p:spPr>
          <a:xfrm>
            <a:off x="558281" y="1072154"/>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sz="2400" dirty="0"/>
              <a:t>das grösste zusammenhängende Anbaugebiet der Welt für Qualitätswein (</a:t>
            </a:r>
            <a:r>
              <a:rPr lang="de-DE" sz="2400" dirty="0"/>
              <a:t>11 150 ha)</a:t>
            </a:r>
            <a:endParaRPr lang="de-CH" sz="2400" dirty="0"/>
          </a:p>
          <a:p>
            <a:r>
              <a:rPr lang="de-CH" sz="2400" dirty="0"/>
              <a:t>es gibt ca. 10’000 Châteaus, davon ca. hundert Weltbekannte</a:t>
            </a:r>
          </a:p>
          <a:p>
            <a:r>
              <a:rPr lang="de-CH" sz="2400" dirty="0"/>
              <a:t>ein differenziertes System subregionaler und kommunaler Appellationen und Klassifikationen</a:t>
            </a:r>
            <a:endParaRPr lang="de-DE" sz="2400" dirty="0"/>
          </a:p>
          <a:p>
            <a:endParaRPr lang="de-DE" sz="1800" dirty="0"/>
          </a:p>
          <a:p>
            <a:endParaRPr lang="de-CH" dirty="0">
              <a:solidFill>
                <a:srgbClr val="91969B"/>
              </a:solidFill>
            </a:endParaRPr>
          </a:p>
        </p:txBody>
      </p:sp>
      <p:pic>
        <p:nvPicPr>
          <p:cNvPr id="5" name="Grafik 4">
            <a:extLst>
              <a:ext uri="{FF2B5EF4-FFF2-40B4-BE49-F238E27FC236}">
                <a16:creationId xmlns:a16="http://schemas.microsoft.com/office/drawing/2014/main" id="{11888E2D-4DBB-42C4-BD2E-49FC78EB0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9833" y="3322209"/>
            <a:ext cx="3267531" cy="1362265"/>
          </a:xfrm>
          <a:prstGeom prst="rect">
            <a:avLst/>
          </a:prstGeom>
        </p:spPr>
      </p:pic>
      <p:pic>
        <p:nvPicPr>
          <p:cNvPr id="7" name="Grafik 6">
            <a:extLst>
              <a:ext uri="{FF2B5EF4-FFF2-40B4-BE49-F238E27FC236}">
                <a16:creationId xmlns:a16="http://schemas.microsoft.com/office/drawing/2014/main" id="{49783062-9438-4D62-B9D1-5DB421B22E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363" y="2879933"/>
            <a:ext cx="2069468" cy="3141926"/>
          </a:xfrm>
          <a:prstGeom prst="rect">
            <a:avLst/>
          </a:prstGeom>
        </p:spPr>
      </p:pic>
      <p:pic>
        <p:nvPicPr>
          <p:cNvPr id="12" name="Grafik 11">
            <a:extLst>
              <a:ext uri="{FF2B5EF4-FFF2-40B4-BE49-F238E27FC236}">
                <a16:creationId xmlns:a16="http://schemas.microsoft.com/office/drawing/2014/main" id="{24E95DCE-BB99-4969-AFDA-8434B18EE8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9833" y="2893214"/>
            <a:ext cx="2534004" cy="428685"/>
          </a:xfrm>
          <a:prstGeom prst="rect">
            <a:avLst/>
          </a:prstGeom>
        </p:spPr>
      </p:pic>
      <p:pic>
        <p:nvPicPr>
          <p:cNvPr id="14" name="Grafik 13">
            <a:extLst>
              <a:ext uri="{FF2B5EF4-FFF2-40B4-BE49-F238E27FC236}">
                <a16:creationId xmlns:a16="http://schemas.microsoft.com/office/drawing/2014/main" id="{7256F939-AF88-4CB7-8FCE-E4B80C2F8E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9317" y="2371892"/>
            <a:ext cx="2594965" cy="3649967"/>
          </a:xfrm>
          <a:prstGeom prst="rect">
            <a:avLst/>
          </a:prstGeom>
        </p:spPr>
      </p:pic>
    </p:spTree>
    <p:extLst>
      <p:ext uri="{BB962C8B-B14F-4D97-AF65-F5344CB8AC3E}">
        <p14:creationId xmlns:p14="http://schemas.microsoft.com/office/powerpoint/2010/main" val="3703746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7" name="Titel 1">
            <a:extLst>
              <a:ext uri="{FF2B5EF4-FFF2-40B4-BE49-F238E27FC236}">
                <a16:creationId xmlns:a16="http://schemas.microsoft.com/office/drawing/2014/main" id="{306D72E3-2081-5245-898B-104B54D7A444}"/>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i="1" dirty="0" err="1"/>
              <a:t>preisentwicklung</a:t>
            </a:r>
            <a:r>
              <a:rPr lang="de-DE" sz="4000" i="1" dirty="0"/>
              <a:t> bordeaux weine</a:t>
            </a:r>
          </a:p>
        </p:txBody>
      </p:sp>
      <p:sp>
        <p:nvSpPr>
          <p:cNvPr id="10" name="Inhaltsplatzhalter 2">
            <a:extLst>
              <a:ext uri="{FF2B5EF4-FFF2-40B4-BE49-F238E27FC236}">
                <a16:creationId xmlns:a16="http://schemas.microsoft.com/office/drawing/2014/main" id="{6DCD4037-DD3A-406F-8754-F83A16821904}"/>
              </a:ext>
            </a:extLst>
          </p:cNvPr>
          <p:cNvSpPr txBox="1">
            <a:spLocks/>
          </p:cNvSpPr>
          <p:nvPr/>
        </p:nvSpPr>
        <p:spPr>
          <a:xfrm>
            <a:off x="457200" y="1052186"/>
            <a:ext cx="11075437" cy="48914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dirty="0"/>
              <a:t>starke Schwankungen Jahr für Jahr</a:t>
            </a:r>
          </a:p>
          <a:p>
            <a:endParaRPr lang="de-DE" dirty="0">
              <a:solidFill>
                <a:srgbClr val="91969B"/>
              </a:solidFill>
            </a:endParaRPr>
          </a:p>
          <a:p>
            <a:endParaRPr lang="de-DE" dirty="0">
              <a:solidFill>
                <a:srgbClr val="91969B"/>
              </a:solidFill>
            </a:endParaRPr>
          </a:p>
          <a:p>
            <a:endParaRPr lang="de-DE" dirty="0">
              <a:solidFill>
                <a:srgbClr val="91969B"/>
              </a:solidFill>
            </a:endParaRPr>
          </a:p>
          <a:p>
            <a:endParaRPr lang="de-CH" dirty="0">
              <a:solidFill>
                <a:srgbClr val="91969B"/>
              </a:solidFill>
            </a:endParaRPr>
          </a:p>
        </p:txBody>
      </p:sp>
      <p:sp>
        <p:nvSpPr>
          <p:cNvPr id="5" name="Fußzeilenplatzhalter 4">
            <a:extLst>
              <a:ext uri="{FF2B5EF4-FFF2-40B4-BE49-F238E27FC236}">
                <a16:creationId xmlns:a16="http://schemas.microsoft.com/office/drawing/2014/main" id="{EC9DEE12-EBFE-4870-AC1E-A70A3B527FFD}"/>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8" name="Grafik 7">
            <a:extLst>
              <a:ext uri="{FF2B5EF4-FFF2-40B4-BE49-F238E27FC236}">
                <a16:creationId xmlns:a16="http://schemas.microsoft.com/office/drawing/2014/main" id="{907E2ADA-9661-43B7-AEBA-8FC8CB757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pic>
        <p:nvPicPr>
          <p:cNvPr id="9" name="Bild 1" descr="Window">
            <a:extLst>
              <a:ext uri="{FF2B5EF4-FFF2-40B4-BE49-F238E27FC236}">
                <a16:creationId xmlns:a16="http://schemas.microsoft.com/office/drawing/2014/main" id="{EA75A1CA-C908-49E2-B324-950D5D29388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07591" y="2195186"/>
            <a:ext cx="6776818" cy="3351212"/>
          </a:xfrm>
          <a:prstGeom prst="rect">
            <a:avLst/>
          </a:prstGeom>
          <a:noFill/>
          <a:ln>
            <a:noFill/>
          </a:ln>
        </p:spPr>
      </p:pic>
    </p:spTree>
    <p:extLst>
      <p:ext uri="{BB962C8B-B14F-4D97-AF65-F5344CB8AC3E}">
        <p14:creationId xmlns:p14="http://schemas.microsoft.com/office/powerpoint/2010/main" val="412887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7" name="Titel 1">
            <a:extLst>
              <a:ext uri="{FF2B5EF4-FFF2-40B4-BE49-F238E27FC236}">
                <a16:creationId xmlns:a16="http://schemas.microsoft.com/office/drawing/2014/main" id="{306D72E3-2081-5245-898B-104B54D7A444}"/>
              </a:ext>
            </a:extLst>
          </p:cNvPr>
          <p:cNvSpPr txBox="1">
            <a:spLocks/>
          </p:cNvSpPr>
          <p:nvPr/>
        </p:nvSpPr>
        <p:spPr>
          <a:xfrm>
            <a:off x="457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i="1" dirty="0" err="1"/>
              <a:t>preisentwicklung</a:t>
            </a:r>
            <a:r>
              <a:rPr lang="de-DE" sz="4000" i="1" dirty="0"/>
              <a:t> bordeaux weine</a:t>
            </a:r>
          </a:p>
        </p:txBody>
      </p:sp>
      <p:sp>
        <p:nvSpPr>
          <p:cNvPr id="10" name="Inhaltsplatzhalter 2">
            <a:extLst>
              <a:ext uri="{FF2B5EF4-FFF2-40B4-BE49-F238E27FC236}">
                <a16:creationId xmlns:a16="http://schemas.microsoft.com/office/drawing/2014/main" id="{6DCD4037-DD3A-406F-8754-F83A16821904}"/>
              </a:ext>
            </a:extLst>
          </p:cNvPr>
          <p:cNvSpPr txBox="1">
            <a:spLocks/>
          </p:cNvSpPr>
          <p:nvPr/>
        </p:nvSpPr>
        <p:spPr>
          <a:xfrm>
            <a:off x="457200" y="1417638"/>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CH" dirty="0"/>
          </a:p>
          <a:p>
            <a:endParaRPr lang="de-DE" dirty="0">
              <a:solidFill>
                <a:srgbClr val="91969B"/>
              </a:solidFill>
            </a:endParaRPr>
          </a:p>
          <a:p>
            <a:endParaRPr lang="de-DE" dirty="0">
              <a:solidFill>
                <a:srgbClr val="91969B"/>
              </a:solidFill>
            </a:endParaRPr>
          </a:p>
          <a:p>
            <a:endParaRPr lang="de-DE" dirty="0">
              <a:solidFill>
                <a:srgbClr val="91969B"/>
              </a:solidFill>
            </a:endParaRPr>
          </a:p>
          <a:p>
            <a:endParaRPr lang="de-CH" dirty="0">
              <a:solidFill>
                <a:srgbClr val="91969B"/>
              </a:solidFill>
            </a:endParaRPr>
          </a:p>
        </p:txBody>
      </p:sp>
      <p:sp>
        <p:nvSpPr>
          <p:cNvPr id="5" name="Fußzeilenplatzhalter 4">
            <a:extLst>
              <a:ext uri="{FF2B5EF4-FFF2-40B4-BE49-F238E27FC236}">
                <a16:creationId xmlns:a16="http://schemas.microsoft.com/office/drawing/2014/main" id="{EC9DEE12-EBFE-4870-AC1E-A70A3B527FFD}"/>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8" name="Grafik 7">
            <a:extLst>
              <a:ext uri="{FF2B5EF4-FFF2-40B4-BE49-F238E27FC236}">
                <a16:creationId xmlns:a16="http://schemas.microsoft.com/office/drawing/2014/main" id="{907E2ADA-9661-43B7-AEBA-8FC8CB757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pic>
        <p:nvPicPr>
          <p:cNvPr id="6" name="Grafik 5">
            <a:extLst>
              <a:ext uri="{FF2B5EF4-FFF2-40B4-BE49-F238E27FC236}">
                <a16:creationId xmlns:a16="http://schemas.microsoft.com/office/drawing/2014/main" id="{DAEAD671-77F4-4243-9F5E-22E4366BD6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7129" y="1504133"/>
            <a:ext cx="5055577" cy="3373321"/>
          </a:xfrm>
          <a:prstGeom prst="rect">
            <a:avLst/>
          </a:prstGeom>
        </p:spPr>
      </p:pic>
    </p:spTree>
    <p:extLst>
      <p:ext uri="{BB962C8B-B14F-4D97-AF65-F5344CB8AC3E}">
        <p14:creationId xmlns:p14="http://schemas.microsoft.com/office/powerpoint/2010/main" val="1764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7" name="Titel 1">
            <a:extLst>
              <a:ext uri="{FF2B5EF4-FFF2-40B4-BE49-F238E27FC236}">
                <a16:creationId xmlns:a16="http://schemas.microsoft.com/office/drawing/2014/main" id="{306D72E3-2081-5245-898B-104B54D7A444}"/>
              </a:ext>
            </a:extLst>
          </p:cNvPr>
          <p:cNvSpPr txBox="1">
            <a:spLocks/>
          </p:cNvSpPr>
          <p:nvPr/>
        </p:nvSpPr>
        <p:spPr>
          <a:xfrm>
            <a:off x="457199" y="274638"/>
            <a:ext cx="1107543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i="1" dirty="0"/>
              <a:t>gründe für die </a:t>
            </a:r>
            <a:r>
              <a:rPr lang="de-DE" sz="4000" i="1" dirty="0" err="1"/>
              <a:t>preisentwicklung</a:t>
            </a:r>
            <a:endParaRPr lang="de-DE" sz="4000" i="1" dirty="0"/>
          </a:p>
        </p:txBody>
      </p:sp>
      <p:sp>
        <p:nvSpPr>
          <p:cNvPr id="10" name="Inhaltsplatzhalter 2">
            <a:extLst>
              <a:ext uri="{FF2B5EF4-FFF2-40B4-BE49-F238E27FC236}">
                <a16:creationId xmlns:a16="http://schemas.microsoft.com/office/drawing/2014/main" id="{6DCD4037-DD3A-406F-8754-F83A16821904}"/>
              </a:ext>
            </a:extLst>
          </p:cNvPr>
          <p:cNvSpPr txBox="1">
            <a:spLocks/>
          </p:cNvSpPr>
          <p:nvPr/>
        </p:nvSpPr>
        <p:spPr>
          <a:xfrm>
            <a:off x="457200" y="1417638"/>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b="1" dirty="0"/>
              <a:t>unterschiedliche Qualitäten </a:t>
            </a:r>
            <a:r>
              <a:rPr lang="de-CH" dirty="0"/>
              <a:t>der Weinjahre. Jahrgänge mit günstigen Erntebedingungen ziehen fast immer höhere Preise an als andere</a:t>
            </a:r>
          </a:p>
          <a:p>
            <a:r>
              <a:rPr lang="de-CH" b="1" dirty="0"/>
              <a:t>unterschiedliche Produktionsmengen </a:t>
            </a:r>
            <a:r>
              <a:rPr lang="de-CH" dirty="0"/>
              <a:t>Bsp. Château </a:t>
            </a:r>
            <a:r>
              <a:rPr lang="de-CH" dirty="0" err="1"/>
              <a:t>Pétrus</a:t>
            </a:r>
            <a:r>
              <a:rPr lang="de-CH" dirty="0"/>
              <a:t>:</a:t>
            </a:r>
          </a:p>
          <a:p>
            <a:pPr marL="0" indent="0">
              <a:buNone/>
            </a:pPr>
            <a:endParaRPr lang="de-CH" dirty="0"/>
          </a:p>
          <a:p>
            <a:pPr marL="0" indent="0">
              <a:buNone/>
            </a:pPr>
            <a:endParaRPr lang="de-CH" dirty="0"/>
          </a:p>
          <a:p>
            <a:pPr marL="0" indent="0">
              <a:buNone/>
            </a:pPr>
            <a:endParaRPr lang="de-CH" dirty="0"/>
          </a:p>
          <a:p>
            <a:pPr marL="0" indent="0">
              <a:buNone/>
            </a:pPr>
            <a:endParaRPr lang="de-CH" dirty="0"/>
          </a:p>
          <a:p>
            <a:endParaRPr lang="de-DE" dirty="0">
              <a:solidFill>
                <a:srgbClr val="91969B"/>
              </a:solidFill>
            </a:endParaRPr>
          </a:p>
          <a:p>
            <a:endParaRPr lang="de-DE" dirty="0">
              <a:solidFill>
                <a:srgbClr val="91969B"/>
              </a:solidFill>
            </a:endParaRPr>
          </a:p>
          <a:p>
            <a:endParaRPr lang="de-CH" dirty="0">
              <a:solidFill>
                <a:srgbClr val="91969B"/>
              </a:solidFill>
            </a:endParaRPr>
          </a:p>
        </p:txBody>
      </p:sp>
      <p:sp>
        <p:nvSpPr>
          <p:cNvPr id="5" name="Fußzeilenplatzhalter 4">
            <a:extLst>
              <a:ext uri="{FF2B5EF4-FFF2-40B4-BE49-F238E27FC236}">
                <a16:creationId xmlns:a16="http://schemas.microsoft.com/office/drawing/2014/main" id="{EC9DEE12-EBFE-4870-AC1E-A70A3B527FFD}"/>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8" name="Grafik 7">
            <a:extLst>
              <a:ext uri="{FF2B5EF4-FFF2-40B4-BE49-F238E27FC236}">
                <a16:creationId xmlns:a16="http://schemas.microsoft.com/office/drawing/2014/main" id="{359E6BD5-4E0E-48B0-A781-072C1C6B19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pic>
        <p:nvPicPr>
          <p:cNvPr id="9" name="Grafik 8">
            <a:extLst>
              <a:ext uri="{FF2B5EF4-FFF2-40B4-BE49-F238E27FC236}">
                <a16:creationId xmlns:a16="http://schemas.microsoft.com/office/drawing/2014/main" id="{7F83DD78-E9C6-4DC4-A741-2BC091B030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561" y="2843409"/>
            <a:ext cx="8075642" cy="3172574"/>
          </a:xfrm>
          <a:prstGeom prst="rect">
            <a:avLst/>
          </a:prstGeom>
        </p:spPr>
      </p:pic>
    </p:spTree>
    <p:extLst>
      <p:ext uri="{BB962C8B-B14F-4D97-AF65-F5344CB8AC3E}">
        <p14:creationId xmlns:p14="http://schemas.microsoft.com/office/powerpoint/2010/main" val="3660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7" name="Titel 1">
            <a:extLst>
              <a:ext uri="{FF2B5EF4-FFF2-40B4-BE49-F238E27FC236}">
                <a16:creationId xmlns:a16="http://schemas.microsoft.com/office/drawing/2014/main" id="{306D72E3-2081-5245-898B-104B54D7A444}"/>
              </a:ext>
            </a:extLst>
          </p:cNvPr>
          <p:cNvSpPr txBox="1">
            <a:spLocks/>
          </p:cNvSpPr>
          <p:nvPr/>
        </p:nvSpPr>
        <p:spPr>
          <a:xfrm>
            <a:off x="457199" y="274638"/>
            <a:ext cx="11075437"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i="1" dirty="0"/>
              <a:t>gründe für die </a:t>
            </a:r>
            <a:r>
              <a:rPr lang="de-DE" sz="4000" i="1" dirty="0" err="1"/>
              <a:t>preisentwicklung</a:t>
            </a:r>
            <a:endParaRPr lang="de-DE" sz="4000" i="1" dirty="0"/>
          </a:p>
        </p:txBody>
      </p:sp>
      <p:sp>
        <p:nvSpPr>
          <p:cNvPr id="10" name="Inhaltsplatzhalter 2">
            <a:extLst>
              <a:ext uri="{FF2B5EF4-FFF2-40B4-BE49-F238E27FC236}">
                <a16:creationId xmlns:a16="http://schemas.microsoft.com/office/drawing/2014/main" id="{6DCD4037-DD3A-406F-8754-F83A16821904}"/>
              </a:ext>
            </a:extLst>
          </p:cNvPr>
          <p:cNvSpPr txBox="1">
            <a:spLocks/>
          </p:cNvSpPr>
          <p:nvPr/>
        </p:nvSpPr>
        <p:spPr>
          <a:xfrm>
            <a:off x="457200" y="1417638"/>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b="1" dirty="0"/>
              <a:t>Beurteilung durch Weinkritiker </a:t>
            </a:r>
          </a:p>
          <a:p>
            <a:pPr marL="0" indent="0">
              <a:buNone/>
            </a:pPr>
            <a:r>
              <a:rPr lang="de-CH" dirty="0"/>
              <a:t>RP sagte die hohe Qualität der Bordeaux-Rotweine von 1982 richtig voraus. </a:t>
            </a:r>
          </a:p>
          <a:p>
            <a:pPr marL="0" indent="0">
              <a:buNone/>
            </a:pPr>
            <a:r>
              <a:rPr lang="de-CH" dirty="0"/>
              <a:t>Drei Jahrzehnte später, überschatten die 1982- Bordeaux immer noch ihre 1983er Pendants in Bezug auf den Preis, </a:t>
            </a:r>
            <a:r>
              <a:rPr lang="de-CH" b="1" dirty="0"/>
              <a:t>obwohl letztere </a:t>
            </a:r>
            <a:r>
              <a:rPr lang="de-CH" dirty="0"/>
              <a:t>typischerweise bei Blindverkostungen besser abschneiden. </a:t>
            </a:r>
            <a:endParaRPr lang="de-DE" dirty="0">
              <a:solidFill>
                <a:srgbClr val="91969B"/>
              </a:solidFill>
            </a:endParaRPr>
          </a:p>
          <a:p>
            <a:endParaRPr lang="de-CH" dirty="0"/>
          </a:p>
          <a:p>
            <a:pPr marL="0" indent="0">
              <a:buNone/>
            </a:pPr>
            <a:endParaRPr lang="de-CH" dirty="0"/>
          </a:p>
          <a:p>
            <a:pPr marL="0" indent="0">
              <a:buNone/>
            </a:pPr>
            <a:endParaRPr lang="de-CH" dirty="0"/>
          </a:p>
          <a:p>
            <a:pPr marL="0" indent="0">
              <a:buNone/>
            </a:pPr>
            <a:endParaRPr lang="de-CH" dirty="0"/>
          </a:p>
          <a:p>
            <a:endParaRPr lang="de-DE" dirty="0">
              <a:solidFill>
                <a:srgbClr val="91969B"/>
              </a:solidFill>
            </a:endParaRPr>
          </a:p>
          <a:p>
            <a:endParaRPr lang="de-DE" dirty="0">
              <a:solidFill>
                <a:srgbClr val="91969B"/>
              </a:solidFill>
            </a:endParaRPr>
          </a:p>
          <a:p>
            <a:endParaRPr lang="de-CH" dirty="0">
              <a:solidFill>
                <a:srgbClr val="91969B"/>
              </a:solidFill>
            </a:endParaRPr>
          </a:p>
        </p:txBody>
      </p:sp>
      <p:sp>
        <p:nvSpPr>
          <p:cNvPr id="5" name="Fußzeilenplatzhalter 4">
            <a:extLst>
              <a:ext uri="{FF2B5EF4-FFF2-40B4-BE49-F238E27FC236}">
                <a16:creationId xmlns:a16="http://schemas.microsoft.com/office/drawing/2014/main" id="{EC9DEE12-EBFE-4870-AC1E-A70A3B527FFD}"/>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8" name="Grafik 7">
            <a:extLst>
              <a:ext uri="{FF2B5EF4-FFF2-40B4-BE49-F238E27FC236}">
                <a16:creationId xmlns:a16="http://schemas.microsoft.com/office/drawing/2014/main" id="{359E6BD5-4E0E-48B0-A781-072C1C6B19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spTree>
    <p:extLst>
      <p:ext uri="{BB962C8B-B14F-4D97-AF65-F5344CB8AC3E}">
        <p14:creationId xmlns:p14="http://schemas.microsoft.com/office/powerpoint/2010/main" val="202359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7" name="Titel 1">
            <a:extLst>
              <a:ext uri="{FF2B5EF4-FFF2-40B4-BE49-F238E27FC236}">
                <a16:creationId xmlns:a16="http://schemas.microsoft.com/office/drawing/2014/main" id="{306D72E3-2081-5245-898B-104B54D7A444}"/>
              </a:ext>
            </a:extLst>
          </p:cNvPr>
          <p:cNvSpPr txBox="1">
            <a:spLocks/>
          </p:cNvSpPr>
          <p:nvPr/>
        </p:nvSpPr>
        <p:spPr>
          <a:xfrm>
            <a:off x="457200" y="274638"/>
            <a:ext cx="11066016"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i="1" dirty="0"/>
              <a:t>gründe für die </a:t>
            </a:r>
            <a:r>
              <a:rPr lang="de-DE" sz="4000" i="1" dirty="0" err="1"/>
              <a:t>preisentwicklung</a:t>
            </a:r>
            <a:endParaRPr lang="de-DE" sz="4000" i="1" dirty="0"/>
          </a:p>
        </p:txBody>
      </p:sp>
      <p:sp>
        <p:nvSpPr>
          <p:cNvPr id="5" name="Fußzeilenplatzhalter 4">
            <a:extLst>
              <a:ext uri="{FF2B5EF4-FFF2-40B4-BE49-F238E27FC236}">
                <a16:creationId xmlns:a16="http://schemas.microsoft.com/office/drawing/2014/main" id="{EC9DEE12-EBFE-4870-AC1E-A70A3B527FFD}"/>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11" name="Grafik 10">
            <a:extLst>
              <a:ext uri="{FF2B5EF4-FFF2-40B4-BE49-F238E27FC236}">
                <a16:creationId xmlns:a16="http://schemas.microsoft.com/office/drawing/2014/main" id="{D74B4632-F92E-4986-85DE-F740689D2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sp>
        <p:nvSpPr>
          <p:cNvPr id="8" name="Inhaltsplatzhalter 2">
            <a:extLst>
              <a:ext uri="{FF2B5EF4-FFF2-40B4-BE49-F238E27FC236}">
                <a16:creationId xmlns:a16="http://schemas.microsoft.com/office/drawing/2014/main" id="{38FE0F20-67D8-4304-AB54-EC8ECC25A5B4}"/>
              </a:ext>
            </a:extLst>
          </p:cNvPr>
          <p:cNvSpPr txBox="1">
            <a:spLocks/>
          </p:cNvSpPr>
          <p:nvPr/>
        </p:nvSpPr>
        <p:spPr>
          <a:xfrm>
            <a:off x="457200" y="1417638"/>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CH" b="1" dirty="0"/>
          </a:p>
          <a:p>
            <a:pPr marL="0" indent="0">
              <a:buNone/>
            </a:pPr>
            <a:endParaRPr lang="de-CH" b="1" dirty="0"/>
          </a:p>
          <a:p>
            <a:endParaRPr lang="de-CH" b="1" dirty="0"/>
          </a:p>
          <a:p>
            <a:endParaRPr lang="de-CH" b="1" dirty="0"/>
          </a:p>
          <a:p>
            <a:endParaRPr lang="de-DE" dirty="0">
              <a:solidFill>
                <a:srgbClr val="91969B"/>
              </a:solidFill>
            </a:endParaRPr>
          </a:p>
          <a:p>
            <a:endParaRPr lang="de-DE" dirty="0">
              <a:solidFill>
                <a:srgbClr val="91969B"/>
              </a:solidFill>
            </a:endParaRPr>
          </a:p>
          <a:p>
            <a:endParaRPr lang="de-CH" dirty="0">
              <a:solidFill>
                <a:srgbClr val="91969B"/>
              </a:solidFill>
            </a:endParaRPr>
          </a:p>
        </p:txBody>
      </p:sp>
      <p:graphicFrame>
        <p:nvGraphicFramePr>
          <p:cNvPr id="10" name="Diagramm 9">
            <a:extLst>
              <a:ext uri="{FF2B5EF4-FFF2-40B4-BE49-F238E27FC236}">
                <a16:creationId xmlns:a16="http://schemas.microsoft.com/office/drawing/2014/main" id="{C973D505-EE94-4D67-B2D5-C6029950BBA4}"/>
              </a:ext>
            </a:extLst>
          </p:cNvPr>
          <p:cNvGraphicFramePr/>
          <p:nvPr>
            <p:extLst>
              <p:ext uri="{D42A27DB-BD31-4B8C-83A1-F6EECF244321}">
                <p14:modId xmlns:p14="http://schemas.microsoft.com/office/powerpoint/2010/main" val="3223878886"/>
              </p:ext>
            </p:extLst>
          </p:nvPr>
        </p:nvGraphicFramePr>
        <p:xfrm>
          <a:off x="2032000" y="888527"/>
          <a:ext cx="8128000" cy="54186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3000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6030096"/>
            <a:ext cx="12192000" cy="836141"/>
          </a:xfrm>
          <a:prstGeom prst="rect">
            <a:avLst/>
          </a:prstGeom>
        </p:spPr>
      </p:pic>
      <p:sp>
        <p:nvSpPr>
          <p:cNvPr id="7" name="Titel 1">
            <a:extLst>
              <a:ext uri="{FF2B5EF4-FFF2-40B4-BE49-F238E27FC236}">
                <a16:creationId xmlns:a16="http://schemas.microsoft.com/office/drawing/2014/main" id="{306D72E3-2081-5245-898B-104B54D7A444}"/>
              </a:ext>
            </a:extLst>
          </p:cNvPr>
          <p:cNvSpPr txBox="1">
            <a:spLocks/>
          </p:cNvSpPr>
          <p:nvPr/>
        </p:nvSpPr>
        <p:spPr>
          <a:xfrm>
            <a:off x="457200" y="274638"/>
            <a:ext cx="11261324"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i="1" dirty="0"/>
              <a:t>gründe für die </a:t>
            </a:r>
            <a:r>
              <a:rPr lang="de-DE" sz="4000" i="1" dirty="0" err="1"/>
              <a:t>preisentwicklung</a:t>
            </a:r>
            <a:endParaRPr lang="de-DE" sz="4000" i="1" dirty="0"/>
          </a:p>
        </p:txBody>
      </p:sp>
      <p:sp>
        <p:nvSpPr>
          <p:cNvPr id="5" name="Fußzeilenplatzhalter 4">
            <a:extLst>
              <a:ext uri="{FF2B5EF4-FFF2-40B4-BE49-F238E27FC236}">
                <a16:creationId xmlns:a16="http://schemas.microsoft.com/office/drawing/2014/main" id="{EC9DEE12-EBFE-4870-AC1E-A70A3B527FFD}"/>
              </a:ext>
            </a:extLst>
          </p:cNvPr>
          <p:cNvSpPr>
            <a:spLocks noGrp="1"/>
          </p:cNvSpPr>
          <p:nvPr>
            <p:ph type="ftr" sz="quarter" idx="11"/>
          </p:nvPr>
        </p:nvSpPr>
        <p:spPr>
          <a:xfrm>
            <a:off x="457200" y="6356350"/>
            <a:ext cx="7696200" cy="365125"/>
          </a:xfrm>
        </p:spPr>
        <p:txBody>
          <a:bodyPr/>
          <a:lstStyle/>
          <a:p>
            <a:pPr algn="l"/>
            <a:r>
              <a:rPr lang="de-CH" sz="1800" dirty="0" err="1">
                <a:solidFill>
                  <a:prstClr val="black">
                    <a:tint val="75000"/>
                  </a:prstClr>
                </a:solidFill>
              </a:rPr>
              <a:t>urs</a:t>
            </a:r>
            <a:r>
              <a:rPr lang="de-CH" sz="1800" dirty="0">
                <a:solidFill>
                  <a:prstClr val="black">
                    <a:tint val="75000"/>
                  </a:prstClr>
                </a:solidFill>
              </a:rPr>
              <a:t> </a:t>
            </a:r>
            <a:r>
              <a:rPr lang="de-CH" sz="1800" dirty="0" err="1">
                <a:solidFill>
                  <a:prstClr val="black">
                    <a:tint val="75000"/>
                  </a:prstClr>
                </a:solidFill>
              </a:rPr>
              <a:t>messerli</a:t>
            </a:r>
            <a:r>
              <a:rPr lang="de-CH" sz="1800" dirty="0">
                <a:solidFill>
                  <a:prstClr val="black">
                    <a:tint val="75000"/>
                  </a:prstClr>
                </a:solidFill>
              </a:rPr>
              <a:t> - </a:t>
            </a:r>
            <a:r>
              <a:rPr lang="de-CH" sz="1800" dirty="0" err="1">
                <a:solidFill>
                  <a:prstClr val="black">
                    <a:tint val="75000"/>
                  </a:prstClr>
                </a:solidFill>
              </a:rPr>
              <a:t>inhaber</a:t>
            </a:r>
            <a:r>
              <a:rPr lang="de-CH" sz="1800" dirty="0">
                <a:solidFill>
                  <a:prstClr val="black">
                    <a:tint val="75000"/>
                  </a:prstClr>
                </a:solidFill>
              </a:rPr>
              <a:t> </a:t>
            </a:r>
            <a:r>
              <a:rPr lang="de-CH" sz="1800" dirty="0" err="1">
                <a:solidFill>
                  <a:prstClr val="black">
                    <a:tint val="75000"/>
                  </a:prstClr>
                </a:solidFill>
              </a:rPr>
              <a:t>mille</a:t>
            </a:r>
            <a:r>
              <a:rPr lang="de-CH" sz="1800" dirty="0">
                <a:solidFill>
                  <a:prstClr val="black">
                    <a:tint val="75000"/>
                  </a:prstClr>
                </a:solidFill>
              </a:rPr>
              <a:t> sens </a:t>
            </a:r>
            <a:r>
              <a:rPr lang="de-CH" sz="1800" dirty="0" err="1">
                <a:solidFill>
                  <a:prstClr val="black">
                    <a:tint val="75000"/>
                  </a:prstClr>
                </a:solidFill>
              </a:rPr>
              <a:t>groupe</a:t>
            </a:r>
            <a:r>
              <a:rPr lang="de-CH" sz="1800" dirty="0">
                <a:solidFill>
                  <a:prstClr val="black">
                    <a:tint val="75000"/>
                  </a:prstClr>
                </a:solidFill>
              </a:rPr>
              <a:t> </a:t>
            </a:r>
            <a:r>
              <a:rPr lang="de-CH" sz="1800" dirty="0" err="1">
                <a:solidFill>
                  <a:prstClr val="black">
                    <a:tint val="75000"/>
                  </a:prstClr>
                </a:solidFill>
              </a:rPr>
              <a:t>ag</a:t>
            </a:r>
            <a:r>
              <a:rPr lang="de-CH" sz="1800" dirty="0">
                <a:solidFill>
                  <a:prstClr val="black">
                    <a:tint val="75000"/>
                  </a:prstClr>
                </a:solidFill>
              </a:rPr>
              <a:t> &amp; </a:t>
            </a:r>
            <a:r>
              <a:rPr lang="de-CH" sz="1800" dirty="0" err="1">
                <a:solidFill>
                  <a:prstClr val="black">
                    <a:tint val="75000"/>
                  </a:prstClr>
                </a:solidFill>
              </a:rPr>
              <a:t>weinsensoriker</a:t>
            </a:r>
            <a:endParaRPr lang="fr-CH" sz="1800" dirty="0">
              <a:solidFill>
                <a:prstClr val="black">
                  <a:tint val="75000"/>
                </a:prstClr>
              </a:solidFill>
            </a:endParaRPr>
          </a:p>
        </p:txBody>
      </p:sp>
      <p:pic>
        <p:nvPicPr>
          <p:cNvPr id="11" name="Grafik 10">
            <a:extLst>
              <a:ext uri="{FF2B5EF4-FFF2-40B4-BE49-F238E27FC236}">
                <a16:creationId xmlns:a16="http://schemas.microsoft.com/office/drawing/2014/main" id="{D74B4632-F92E-4986-85DE-F740689D2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266" y="6074366"/>
            <a:ext cx="1446858" cy="768643"/>
          </a:xfrm>
          <a:prstGeom prst="rect">
            <a:avLst/>
          </a:prstGeom>
        </p:spPr>
      </p:pic>
      <p:sp>
        <p:nvSpPr>
          <p:cNvPr id="8" name="Inhaltsplatzhalter 2">
            <a:extLst>
              <a:ext uri="{FF2B5EF4-FFF2-40B4-BE49-F238E27FC236}">
                <a16:creationId xmlns:a16="http://schemas.microsoft.com/office/drawing/2014/main" id="{C1B3ABE3-2AD1-4AF2-9B5A-CA83F96C72A2}"/>
              </a:ext>
            </a:extLst>
          </p:cNvPr>
          <p:cNvSpPr txBox="1">
            <a:spLocks/>
          </p:cNvSpPr>
          <p:nvPr/>
        </p:nvSpPr>
        <p:spPr>
          <a:xfrm>
            <a:off x="558281" y="1667260"/>
            <a:ext cx="11075437"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CH" b="1" dirty="0"/>
              <a:t>wirtschaftliche Einflüsse </a:t>
            </a:r>
            <a:r>
              <a:rPr lang="de-CH" dirty="0"/>
              <a:t>Weinpreise spiegeln traditionell die lokalen und globalen Trends wider. Ein gutes Beispiel ist die weltweite Finanzkrise der Jahre 2008 und 2009, die sich in allen Preiskategorien negativ auf die Branche ausgewirkt hat</a:t>
            </a:r>
            <a:endParaRPr lang="de-CH" dirty="0">
              <a:solidFill>
                <a:srgbClr val="91969B"/>
              </a:solidFill>
            </a:endParaRPr>
          </a:p>
          <a:p>
            <a:endParaRPr lang="de-DE" dirty="0"/>
          </a:p>
        </p:txBody>
      </p:sp>
      <p:pic>
        <p:nvPicPr>
          <p:cNvPr id="9" name="Grafik 8">
            <a:extLst>
              <a:ext uri="{FF2B5EF4-FFF2-40B4-BE49-F238E27FC236}">
                <a16:creationId xmlns:a16="http://schemas.microsoft.com/office/drawing/2014/main" id="{0A082D65-45D7-48F4-B80B-E3FF815799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549" y="3086373"/>
            <a:ext cx="3322899" cy="2736505"/>
          </a:xfrm>
          <a:prstGeom prst="rect">
            <a:avLst/>
          </a:prstGeom>
        </p:spPr>
      </p:pic>
    </p:spTree>
    <p:extLst>
      <p:ext uri="{BB962C8B-B14F-4D97-AF65-F5344CB8AC3E}">
        <p14:creationId xmlns:p14="http://schemas.microsoft.com/office/powerpoint/2010/main" val="336519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ème Office">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Breitbild</PresentationFormat>
  <Paragraphs>139</Paragraphs>
  <Slides>15</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Calibri Light</vt:lpstr>
      <vt:lpstr>1_Thème 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Nicole Haldi</dc:creator>
  <cp:lastModifiedBy>Lea Wick</cp:lastModifiedBy>
  <cp:revision>197</cp:revision>
  <cp:lastPrinted>2019-06-25T17:32:31Z</cp:lastPrinted>
  <dcterms:created xsi:type="dcterms:W3CDTF">2019-02-21T09:26:46Z</dcterms:created>
  <dcterms:modified xsi:type="dcterms:W3CDTF">2019-06-26T06:48:40Z</dcterms:modified>
</cp:coreProperties>
</file>